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omments/modernComment_12E_8695D13B.xml" ContentType="application/vnd.ms-powerpoint.comments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4"/>
  </p:sldMasterIdLst>
  <p:notesMasterIdLst>
    <p:notesMasterId r:id="rId20"/>
  </p:notesMasterIdLst>
  <p:sldIdLst>
    <p:sldId id="302" r:id="rId5"/>
    <p:sldId id="257" r:id="rId6"/>
    <p:sldId id="281" r:id="rId7"/>
    <p:sldId id="282" r:id="rId8"/>
    <p:sldId id="283" r:id="rId9"/>
    <p:sldId id="286" r:id="rId10"/>
    <p:sldId id="287" r:id="rId11"/>
    <p:sldId id="288" r:id="rId12"/>
    <p:sldId id="295" r:id="rId13"/>
    <p:sldId id="292" r:id="rId14"/>
    <p:sldId id="293" r:id="rId15"/>
    <p:sldId id="304" r:id="rId16"/>
    <p:sldId id="303" r:id="rId17"/>
    <p:sldId id="291" r:id="rId18"/>
    <p:sldId id="29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">
          <p15:clr>
            <a:srgbClr val="A4A3A4"/>
          </p15:clr>
        </p15:guide>
        <p15:guide id="2" orient="horz" pos="4131">
          <p15:clr>
            <a:srgbClr val="A4A3A4"/>
          </p15:clr>
        </p15:guide>
        <p15:guide id="3" orient="horz" pos="3642">
          <p15:clr>
            <a:srgbClr val="A4A3A4"/>
          </p15:clr>
        </p15:guide>
        <p15:guide id="4" orient="horz" pos="942">
          <p15:clr>
            <a:srgbClr val="A4A3A4"/>
          </p15:clr>
        </p15:guide>
        <p15:guide id="5" pos="181">
          <p15:clr>
            <a:srgbClr val="A4A3A4"/>
          </p15:clr>
        </p15:guide>
        <p15:guide id="6" pos="5579">
          <p15:clr>
            <a:srgbClr val="A4A3A4"/>
          </p15:clr>
        </p15:guide>
        <p15:guide id="7" pos="5261">
          <p15:clr>
            <a:srgbClr val="A4A3A4"/>
          </p15:clr>
        </p15:guide>
        <p15:guide id="8" pos="4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CF6967D-6117-6EEE-0394-7F489CA14405}" name="Maddie Walsh" initials="MW" userId="S::mwalsh@cmri.org.au::c79a5230-b786-4cb3-9b1d-b5ea2576e176" providerId="AD"/>
  <p188:author id="{333CE8B3-48A5-1097-CBC3-ADE7EEC59187}" name="Trudi Kelso" initials="TK" userId="S::tkelso@cmri.org.au::422234f9-58e0-4b77-b6b8-51d95bb960a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AD"/>
    <a:srgbClr val="009DDB"/>
    <a:srgbClr val="00AEEF"/>
    <a:srgbClr val="00A2D3"/>
    <a:srgbClr val="0066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368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216" y="704"/>
      </p:cViewPr>
      <p:guideLst>
        <p:guide orient="horz" pos="342"/>
        <p:guide orient="horz" pos="4131"/>
        <p:guide orient="horz" pos="3642"/>
        <p:guide orient="horz" pos="942"/>
        <p:guide pos="181"/>
        <p:guide pos="5579"/>
        <p:guide pos="5261"/>
        <p:guide pos="4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1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omments/modernComment_12E_8695D13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5E4ABF9A-84F6-46FC-8BFB-95D548A01618}" authorId="{333CE8B3-48A5-1097-CBC3-ADE7EEC59187}" created="2026-03-12T02:07:18.977">
    <pc:sldMkLst xmlns:pc="http://schemas.microsoft.com/office/powerpoint/2013/main/command">
      <pc:docMk/>
      <pc:sldMk cId="2257965371" sldId="302"/>
    </pc:sldMkLst>
    <p188:txBody>
      <a:bodyPr/>
      <a:lstStyle/>
      <a:p>
        <a:r>
          <a:rPr lang="en-AU"/>
          <a:t>Update image to 2026 campaign kid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9DD3D-B46D-5E43-B420-8F471B1101A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3D575-54EE-4E4B-A8AE-9B5216572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29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A3D575-54EE-4E4B-A8AE-9B52165722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63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282" y="1687526"/>
            <a:ext cx="8247276" cy="1676400"/>
          </a:xfrm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281" y="3504100"/>
            <a:ext cx="824727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rgbClr val="009DDB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82" y="370806"/>
            <a:ext cx="1220550" cy="8169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F51E14-6841-6047-A160-00E7AD43B46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945" y="370806"/>
            <a:ext cx="3962612" cy="1737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27C279-E695-3BDA-77B4-23D85D74E1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171302-0E8A-D074-7D04-68F1346FD06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189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9408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395533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5094E0-9147-0F15-F3B1-C655F7341D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5279B0-0761-B25E-AA89-45AEC6F461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166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1724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716583"/>
            <a:ext cx="7559676" cy="3857624"/>
          </a:xfr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Arial" panose="020B0604020202020204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0" indent="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rgbClr val="009DDB"/>
              </a:buClr>
              <a:buFont typeface="Arial" pitchFamily="34" charset="0"/>
              <a:buNone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38163" indent="-27146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095375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500">
                <a:latin typeface="Arial" pitchFamily="34" charset="0"/>
                <a:cs typeface="Arial" pitchFamily="34" charset="0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287957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E7D838-A388-4C12-3347-D985058053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BA5290-1179-31F6-B15D-8D376D572B4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796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Content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26356" cy="581025"/>
          </a:xfrm>
        </p:spPr>
        <p:txBody>
          <a:bodyPr lIns="0" tIns="0" rIns="0" bIns="0" anchor="t" anchorCtr="0">
            <a:noAutofit/>
          </a:bodyPr>
          <a:lstStyle>
            <a:lvl1pPr algn="r">
              <a:lnSpc>
                <a:spcPts val="4000"/>
              </a:lnSpc>
              <a:defRPr sz="2800">
                <a:solidFill>
                  <a:srgbClr val="009DDB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300">
                <a:solidFill>
                  <a:schemeClr val="bg2"/>
                </a:solidFill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-"/>
              <a:defRPr sz="2300" cap="none" baseline="0">
                <a:solidFill>
                  <a:schemeClr val="bg2"/>
                </a:solidFill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solidFill>
                  <a:schemeClr val="bg2"/>
                </a:solidFill>
                <a:latin typeface="+mn-lt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solidFill>
                  <a:schemeClr val="bg2"/>
                </a:solidFill>
                <a:latin typeface="+mn-lt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50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04E783-80E3-4531-AE43-F7A7AF3F221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144" y="6534596"/>
            <a:ext cx="3488551" cy="1591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9B1921-EB5A-D193-B803-ED5B662248A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928C46-5AC6-C5F0-C935-3D33B0B2BF8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92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37" y="1485901"/>
            <a:ext cx="8426357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309C9799-4CAF-463B-BAC3-733A3B3BF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336" y="3312000"/>
            <a:ext cx="8426357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1463F7-D114-E13D-CCE6-413A47420E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7E70D9-2E1E-32D9-88D4-E53FB163E52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97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E08FF5-950D-D1AF-1948-EA5AB21CD4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716B99-F5DF-E9D3-A849-C3499E510F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32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F31D2-C839-41DD-8C71-6877D758A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466" y="457200"/>
            <a:ext cx="8306348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Media Placeholder 3">
            <a:extLst>
              <a:ext uri="{FF2B5EF4-FFF2-40B4-BE49-F238E27FC236}">
                <a16:creationId xmlns:a16="http://schemas.microsoft.com/office/drawing/2014/main" id="{0462C747-09D6-4163-83D4-FC79A520923D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537882" y="1420813"/>
            <a:ext cx="8121931" cy="4103687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4A66A8-0EBF-5665-F54A-192FEB73DB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DF1EF2-12FE-E5D1-5954-5040866EB7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92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BDE868-5B74-8DD0-1B7F-8FE4F186A6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7235B2-B7BA-715E-7B00-6066780568B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37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46AD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924051"/>
            <a:ext cx="7559676" cy="3857624"/>
          </a:xfrm>
        </p:spPr>
        <p:txBody>
          <a:bodyPr lIns="0" tIns="0" rIns="0" bIns="0"/>
          <a:lstStyle>
            <a:lvl1pPr marL="0" indent="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None/>
              <a:defRPr sz="2300">
                <a:latin typeface="Arial" pitchFamily="34" charset="0"/>
                <a:cs typeface="Arial" pitchFamily="34" charset="0"/>
              </a:defRPr>
            </a:lvl1pPr>
            <a:lvl2pPr marL="266700" indent="-26670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495425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FF4F9A-64EC-057C-0D90-1E21006DC7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A4364C-597A-8B1C-4615-78417A62D43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Divi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5933117"/>
            <a:ext cx="1263586" cy="814387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8550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3B35FC-5F69-DD41-69FA-340B34DE58D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336" y="6526282"/>
            <a:ext cx="4697664" cy="22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00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15136-D704-418E-A8D2-BB7D4DD90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50" y="472568"/>
            <a:ext cx="8588375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A424126-82E4-4300-86D1-6AD79DCF67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84239" y="1452282"/>
            <a:ext cx="7406834" cy="4226206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C32678-1CBA-494A-7743-01416F8CBA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80C6EE-8203-27EC-16D4-56F296745A2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404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AC659-92C9-4884-9597-E3DE45F7F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17B54725-80A3-43D4-9DBA-2F514C7B451A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430213" y="1337021"/>
            <a:ext cx="8445500" cy="4395441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4DAADE-80BF-7AD1-140E-4A2E30D46E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15B0A5-A19F-D9A9-9C3A-6D40B0DDD2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2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7337" y="380360"/>
            <a:ext cx="8441725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163" y="1364797"/>
            <a:ext cx="7559675" cy="42862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69275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70" r:id="rId6"/>
    <p:sldLayoutId id="2147483671" r:id="rId7"/>
    <p:sldLayoutId id="2147483650" r:id="rId8"/>
    <p:sldLayoutId id="2147483659" r:id="rId9"/>
    <p:sldLayoutId id="2147483658" r:id="rId10"/>
    <p:sldLayoutId id="2147483660" r:id="rId11"/>
    <p:sldLayoutId id="2147483661" r:id="rId12"/>
  </p:sldLayoutIdLst>
  <p:txStyles>
    <p:titleStyle>
      <a:lvl1pPr algn="r" defTabSz="914400" rtl="0" eaLnBrk="1" latinLnBrk="0" hangingPunct="1">
        <a:lnSpc>
          <a:spcPts val="4000"/>
        </a:lnSpc>
        <a:spcBef>
          <a:spcPct val="0"/>
        </a:spcBef>
        <a:buNone/>
        <a:defRPr sz="2800" b="1" kern="1200">
          <a:solidFill>
            <a:srgbClr val="0046AD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Arial" pitchFamily="34" charset="0"/>
        <a:buChar char="•"/>
        <a:defRPr sz="23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42925" indent="-276225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300" kern="1200" cap="none" baseline="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8096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0763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3430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microsoft.com/office/2018/10/relationships/comments" Target="../comments/modernComment_12E_8695D13B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A6B5B104-8893-AB45-A398-7F21E37D6D82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2739886"/>
            <a:ext cx="8588375" cy="1676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5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Jeans for </a:t>
            </a:r>
            <a:r>
              <a:rPr lang="en-US" altLang="en-US" sz="4500" b="1" u="sng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Genes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5DE8F9E-EC45-4644-A4BF-AEAAC72C6F47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3578086"/>
            <a:ext cx="7893050" cy="623888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accent5"/>
              </a:buClr>
              <a:buNone/>
              <a:defRPr/>
            </a:pPr>
            <a:r>
              <a:rPr lang="en-US">
                <a:solidFill>
                  <a:schemeClr val="bg2"/>
                </a:solidFill>
              </a:rPr>
              <a:t>K-6 </a:t>
            </a:r>
            <a:r>
              <a:rPr lang="en-US" dirty="0">
                <a:solidFill>
                  <a:schemeClr val="bg2"/>
                </a:solidFill>
              </a:rPr>
              <a:t>Presentation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24062-46A4-D043-9892-FA21B1390D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801" y="1119742"/>
            <a:ext cx="3061252" cy="74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6537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6472C25-1F6C-4096-8191-A98077080C4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5827" y="2619928"/>
            <a:ext cx="8588375" cy="1695450"/>
          </a:xfrm>
          <a:noFill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What are ‘genes’?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8430E487-301D-4C1B-B68C-0C1102C504D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07461" y="4315378"/>
            <a:ext cx="7893050" cy="623888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rgbClr val="0046AD"/>
                </a:solidFill>
              </a:rPr>
              <a:t>And why are they important?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1823C78A-4C9B-4D31-A50F-8AF81F2251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8991" y="2534478"/>
            <a:ext cx="3863009" cy="1013792"/>
          </a:xfrm>
          <a:noFill/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dirty="0"/>
              <a:t>Genes are a recipe </a:t>
            </a:r>
            <a:br>
              <a:rPr lang="en-US" dirty="0"/>
            </a:br>
            <a:r>
              <a:rPr lang="en-US" dirty="0"/>
              <a:t>for making us!</a:t>
            </a:r>
          </a:p>
        </p:txBody>
      </p:sp>
    </p:spTree>
    <p:extLst>
      <p:ext uri="{BB962C8B-B14F-4D97-AF65-F5344CB8AC3E}">
        <p14:creationId xmlns:p14="http://schemas.microsoft.com/office/powerpoint/2010/main" val="2380225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B56B97D-3699-064A-8575-9E884C62EC86}"/>
              </a:ext>
            </a:extLst>
          </p:cNvPr>
          <p:cNvSpPr/>
          <p:nvPr/>
        </p:nvSpPr>
        <p:spPr>
          <a:xfrm>
            <a:off x="-286871" y="-125506"/>
            <a:ext cx="9888071" cy="726141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D9226D-E683-43C7-B090-CF1C80307898}"/>
              </a:ext>
            </a:extLst>
          </p:cNvPr>
          <p:cNvSpPr txBox="1">
            <a:spLocks noChangeArrowheads="1"/>
          </p:cNvSpPr>
          <p:nvPr/>
        </p:nvSpPr>
        <p:spPr>
          <a:xfrm>
            <a:off x="277019" y="470455"/>
            <a:ext cx="8589962" cy="58102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000" dirty="0"/>
              <a:t>These two cupcakes are similar but slightly different. </a:t>
            </a:r>
          </a:p>
          <a:p>
            <a:pPr algn="ctr">
              <a:defRPr/>
            </a:pPr>
            <a:r>
              <a:rPr lang="en-US" sz="2000" dirty="0"/>
              <a:t>Can you see the differences?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6597430-B205-412D-A869-DC37C696A88E}"/>
              </a:ext>
            </a:extLst>
          </p:cNvPr>
          <p:cNvSpPr txBox="1">
            <a:spLocks noChangeArrowheads="1"/>
          </p:cNvSpPr>
          <p:nvPr/>
        </p:nvSpPr>
        <p:spPr>
          <a:xfrm>
            <a:off x="69851" y="5900737"/>
            <a:ext cx="8589962" cy="581025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82500" lnSpcReduction="10000"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dirty="0"/>
              <a:t>They’re different because </a:t>
            </a:r>
            <a:r>
              <a:rPr lang="en-US" u="sng" dirty="0"/>
              <a:t>their recipe is different</a:t>
            </a:r>
            <a:r>
              <a:rPr lang="en-US" dirty="0"/>
              <a:t>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868D83-D537-2E4E-9FAA-BFEB13D8B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118" y="1705623"/>
            <a:ext cx="6874551" cy="37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02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9122216A-E827-40AC-A259-61DAC4772D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7224" y="2034988"/>
            <a:ext cx="8462589" cy="360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6BD902CF-E8A4-4B88-94EB-3B3CDCCFC6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019" y="457200"/>
            <a:ext cx="8589962" cy="581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We’re all very similar – but we’re also unique! What are your little differences?</a:t>
            </a:r>
          </a:p>
        </p:txBody>
      </p:sp>
    </p:spTree>
    <p:extLst>
      <p:ext uri="{BB962C8B-B14F-4D97-AF65-F5344CB8AC3E}">
        <p14:creationId xmlns:p14="http://schemas.microsoft.com/office/powerpoint/2010/main" val="795478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95AECA-C008-5F45-A78D-51D102CD7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6517" y="-447018"/>
            <a:ext cx="5038165" cy="75572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DA31B0-F1AC-4F6D-AABD-69943130E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23" y="1129553"/>
            <a:ext cx="4680389" cy="2510118"/>
          </a:xfrm>
        </p:spPr>
        <p:txBody>
          <a:bodyPr>
            <a:normAutofit/>
          </a:bodyPr>
          <a:lstStyle/>
          <a:p>
            <a:pPr algn="l"/>
            <a:r>
              <a:rPr lang="en-US" sz="2800" dirty="0"/>
              <a:t>What you look like depends on your recipe…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/>
              <a:t>Your GENES!</a:t>
            </a:r>
          </a:p>
        </p:txBody>
      </p:sp>
    </p:spTree>
    <p:extLst>
      <p:ext uri="{BB962C8B-B14F-4D97-AF65-F5344CB8AC3E}">
        <p14:creationId xmlns:p14="http://schemas.microsoft.com/office/powerpoint/2010/main" val="2112050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8331AC14-EB6F-47F2-B18B-811980079F38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What if the cupcake recipe was wrong &amp; we put </a:t>
            </a:r>
            <a:r>
              <a:rPr lang="en-US" sz="2800" u="sng" dirty="0"/>
              <a:t>salt</a:t>
            </a:r>
            <a:r>
              <a:rPr lang="en-US" sz="2800" dirty="0"/>
              <a:t> instead of sugar in our cupcakes?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927BF9-260B-A04C-9DD4-7A950F2243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0180" y="1613647"/>
            <a:ext cx="7190509" cy="424927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7A4B73F-E8B2-D94D-97F7-0445125709DC}"/>
              </a:ext>
            </a:extLst>
          </p:cNvPr>
          <p:cNvSpPr/>
          <p:nvPr/>
        </p:nvSpPr>
        <p:spPr>
          <a:xfrm>
            <a:off x="7960658" y="6140824"/>
            <a:ext cx="1183342" cy="7171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57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A03B8B3-99E3-4D9D-99A4-692E4DCA6A75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dirty="0"/>
              <a:t>Our bodies are the same. </a:t>
            </a:r>
          </a:p>
          <a:p>
            <a:pPr algn="ctr">
              <a:defRPr/>
            </a:pPr>
            <a:r>
              <a:rPr lang="en-US" dirty="0"/>
              <a:t>If our gene recipe changes, sometimes our bodies can become unwell. </a:t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A68BE-503B-8842-8DF0-45D89CA3F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8229" y="1945340"/>
            <a:ext cx="4307541" cy="430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111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BC9881-416A-464F-9A65-27AFA1C009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43" y="361477"/>
            <a:ext cx="4348096" cy="488172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F0AC54C-EC37-4099-B7D9-FB4358267AA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449262" y="536575"/>
            <a:ext cx="8245475" cy="1695450"/>
          </a:xfrm>
        </p:spPr>
        <p:txBody>
          <a:bodyPr/>
          <a:lstStyle/>
          <a:p>
            <a:pPr algn="ctr"/>
            <a:r>
              <a:rPr lang="en-US" sz="3200" dirty="0"/>
              <a:t>This is why</a:t>
            </a:r>
            <a:br>
              <a:rPr lang="en-US" dirty="0"/>
            </a:br>
            <a:r>
              <a:rPr lang="en-US" b="0" dirty="0"/>
              <a:t>Children’s Medical Research Institute exists 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6C824361-02E2-4B62-A37E-C535DD9F60F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240213" y="2641600"/>
            <a:ext cx="4903787" cy="24495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We do research to understand:</a:t>
            </a:r>
          </a:p>
          <a:p>
            <a:pPr lvl="1"/>
            <a:r>
              <a:rPr lang="en-US" dirty="0"/>
              <a:t>genes, </a:t>
            </a:r>
          </a:p>
          <a:p>
            <a:pPr lvl="1"/>
            <a:r>
              <a:rPr lang="en-US" dirty="0"/>
              <a:t>what can go wrong with them, </a:t>
            </a:r>
          </a:p>
          <a:p>
            <a:pPr lvl="1"/>
            <a:r>
              <a:rPr lang="en-US" dirty="0"/>
              <a:t>and how to fix it!</a:t>
            </a:r>
          </a:p>
        </p:txBody>
      </p:sp>
    </p:spTree>
    <p:extLst>
      <p:ext uri="{BB962C8B-B14F-4D97-AF65-F5344CB8AC3E}">
        <p14:creationId xmlns:p14="http://schemas.microsoft.com/office/powerpoint/2010/main" val="1766059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E9178-E9FA-45E0-823B-9CEB56176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Children’s Medical Research Institute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705CE-F08D-460C-8875-B9B10F05D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588" y="1255728"/>
            <a:ext cx="7559676" cy="102583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Children’s Medical Research Institute is 60 years old!</a:t>
            </a:r>
          </a:p>
          <a:p>
            <a:r>
              <a:rPr lang="en-US" dirty="0"/>
              <a:t>Our scientists created the rubella vaccine to prevent birth defects </a:t>
            </a:r>
          </a:p>
          <a:p>
            <a:r>
              <a:rPr lang="en-US" dirty="0"/>
              <a:t>They even invented incubators to help babies born too soon!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2DA4A4-DA61-4E68-8E0E-C49604E79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2207" y="2938508"/>
            <a:ext cx="2931157" cy="29311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AD8ECA-CE75-4E4D-8325-A80BB61B02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94" b="8604"/>
          <a:stretch/>
        </p:blipFill>
        <p:spPr>
          <a:xfrm>
            <a:off x="1000636" y="2858611"/>
            <a:ext cx="3667424" cy="301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4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5D9D3-4D56-4EC3-BCF0-2D76CDFD9C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423988"/>
            <a:ext cx="9144000" cy="954087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00AEEF"/>
                </a:solidFill>
              </a:rPr>
              <a:t>Nowadays our scientists are finding cures for children’s genetic diseases - like cancer and cystic fibrosis.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3CAB33-C671-461A-BF2E-A3DC113C5D6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57200"/>
            <a:ext cx="8589963" cy="58102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Children’s Medical Research Institute</a:t>
            </a:r>
          </a:p>
        </p:txBody>
      </p:sp>
      <p:pic>
        <p:nvPicPr>
          <p:cNvPr id="2052" name="Picture 4" descr="ProCan Lab">
            <a:extLst>
              <a:ext uri="{FF2B5EF4-FFF2-40B4-BE49-F238E27FC236}">
                <a16:creationId xmlns:a16="http://schemas.microsoft.com/office/drawing/2014/main" id="{05500F77-AF44-40EC-A41E-DCC7109BC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5790" y="2485025"/>
            <a:ext cx="4169843" cy="277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person standing in a room&#10;&#10;Description automatically generated">
            <a:extLst>
              <a:ext uri="{FF2B5EF4-FFF2-40B4-BE49-F238E27FC236}">
                <a16:creationId xmlns:a16="http://schemas.microsoft.com/office/drawing/2014/main" id="{C0C1CFE9-AA26-964D-9117-633A14AF9F8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866" y="2486025"/>
            <a:ext cx="4168343" cy="277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551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273B04E-6AD5-BED8-E7BD-B5547EAFF973}"/>
              </a:ext>
            </a:extLst>
          </p:cNvPr>
          <p:cNvSpPr txBox="1"/>
          <p:nvPr/>
        </p:nvSpPr>
        <p:spPr>
          <a:xfrm>
            <a:off x="4572000" y="2413337"/>
            <a:ext cx="3932808" cy="175432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Spencer. He is 7.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He is a strong and happy boy but one day he will lose the ability to talk and has a shortened life expectancy. Research is his family’s only hope.</a:t>
            </a:r>
          </a:p>
        </p:txBody>
      </p:sp>
    </p:spTree>
    <p:extLst>
      <p:ext uri="{BB962C8B-B14F-4D97-AF65-F5344CB8AC3E}">
        <p14:creationId xmlns:p14="http://schemas.microsoft.com/office/powerpoint/2010/main" val="2270315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8895DA-27A0-5706-23C1-120242AEBA13}"/>
              </a:ext>
            </a:extLst>
          </p:cNvPr>
          <p:cNvSpPr txBox="1"/>
          <p:nvPr/>
        </p:nvSpPr>
        <p:spPr>
          <a:xfrm>
            <a:off x="4572000" y="2274838"/>
            <a:ext cx="38972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Ruby. She is 11.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In her first few years of life, Ruby spent two years fighting cancer. She’s now strong and healthy but her parents hope there will one day be a cure for leukaemia.</a:t>
            </a:r>
          </a:p>
        </p:txBody>
      </p:sp>
    </p:spTree>
    <p:extLst>
      <p:ext uri="{BB962C8B-B14F-4D97-AF65-F5344CB8AC3E}">
        <p14:creationId xmlns:p14="http://schemas.microsoft.com/office/powerpoint/2010/main" val="883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4E631-84A6-4328-9D7A-B2D6D98E7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What does Jeans for Genes do?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E044683-B490-BE6C-64CD-DFA23431E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8" y="1194758"/>
            <a:ext cx="8191481" cy="11497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/>
              <a:t>Jeans for Genes Day was created to help Children’s Medical Research Institute raise money to find new treatments and cures for kids like Ruby, James, Colton, Kenzie and Spencer.</a:t>
            </a:r>
            <a:endParaRPr lang="en-US" sz="18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1800" b="1" dirty="0"/>
              <a:t>We believe all kids should have a chance to just be kids</a:t>
            </a:r>
            <a:r>
              <a:rPr lang="en-US" sz="1800" dirty="0"/>
              <a:t>!</a:t>
            </a:r>
          </a:p>
          <a:p>
            <a:pPr algn="r"/>
            <a:endParaRPr lang="en-US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48EBA8-D682-2050-FB6E-A7D9ED72896C}"/>
              </a:ext>
            </a:extLst>
          </p:cNvPr>
          <p:cNvSpPr txBox="1"/>
          <p:nvPr/>
        </p:nvSpPr>
        <p:spPr>
          <a:xfrm>
            <a:off x="2044254" y="5744017"/>
            <a:ext cx="4920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/>
              <a:t>Here are some of our scientists who are working on cures when not raising money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AB5BE0-180B-A8BF-D6EC-0648BA5F94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23" y="2468226"/>
            <a:ext cx="4785754" cy="319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90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976E58-3BBC-45B6-9E2C-BEE0D892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 you &amp; your school can do to help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623962-6D60-41F1-AB2A-6A2F188E5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33" y="1367917"/>
            <a:ext cx="3957391" cy="4349301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/>
              <a:t>Sign up </a:t>
            </a:r>
            <a:r>
              <a:rPr lang="en-US" dirty="0"/>
              <a:t>at </a:t>
            </a:r>
            <a:r>
              <a:rPr lang="en-US" dirty="0">
                <a:solidFill>
                  <a:srgbClr val="00AEEF"/>
                </a:solidFill>
              </a:rPr>
              <a:t>jeansforgenes.org.au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Host a fundraiser</a:t>
            </a:r>
            <a:r>
              <a:rPr lang="en-US" dirty="0"/>
              <a:t> - denim mufti day, movie night, Bake it Blue stall or your own fun idea.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Get involved anytime </a:t>
            </a:r>
            <a:r>
              <a:rPr lang="en-US" dirty="0"/>
              <a:t>– it doesn't have to be August! 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Donate funds </a:t>
            </a:r>
            <a:r>
              <a:rPr lang="en-US" dirty="0"/>
              <a:t>to help our researchers find lifesaving treatments &amp; cures.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Share your photos </a:t>
            </a:r>
            <a:r>
              <a:rPr lang="en-US" dirty="0"/>
              <a:t>– we love seeing students learning about genes and helping seriously sick kids. 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388FBD-C23C-4105-9B4E-57D1E19735C1}"/>
              </a:ext>
            </a:extLst>
          </p:cNvPr>
          <p:cNvSpPr txBox="1"/>
          <p:nvPr/>
        </p:nvSpPr>
        <p:spPr>
          <a:xfrm>
            <a:off x="1935982" y="5717218"/>
            <a:ext cx="2467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AEEF"/>
                </a:solidFill>
              </a:rPr>
              <a:t>Thank you!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80899E-D37C-6247-8A1B-332AFF2750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152"/>
          <a:stretch>
            <a:fillRect/>
          </a:stretch>
        </p:blipFill>
        <p:spPr>
          <a:xfrm>
            <a:off x="4740678" y="1367917"/>
            <a:ext cx="3597096" cy="2450321"/>
          </a:xfrm>
          <a:prstGeom prst="rect">
            <a:avLst/>
          </a:prstGeom>
        </p:spPr>
      </p:pic>
      <p:pic>
        <p:nvPicPr>
          <p:cNvPr id="7" name="Picture 6" descr="A group of boys posing for a photo&#10;&#10;AI-generated content may be incorrect.">
            <a:extLst>
              <a:ext uri="{FF2B5EF4-FFF2-40B4-BE49-F238E27FC236}">
                <a16:creationId xmlns:a16="http://schemas.microsoft.com/office/drawing/2014/main" id="{0D2A2818-4FE7-5A95-F8E7-20063E90CC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19" b="39554"/>
          <a:stretch>
            <a:fillRect/>
          </a:stretch>
        </p:blipFill>
        <p:spPr>
          <a:xfrm>
            <a:off x="4734714" y="3818238"/>
            <a:ext cx="3603059" cy="210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4359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pus_template">
  <a:themeElements>
    <a:clrScheme name="Jeans for Genes">
      <a:dk1>
        <a:sysClr val="windowText" lastClr="000000"/>
      </a:dk1>
      <a:lt1>
        <a:srgbClr val="000000"/>
      </a:lt1>
      <a:dk2>
        <a:srgbClr val="4F4C4D"/>
      </a:dk2>
      <a:lt2>
        <a:srgbClr val="FFFFFF"/>
      </a:lt2>
      <a:accent1>
        <a:srgbClr val="0066B3"/>
      </a:accent1>
      <a:accent2>
        <a:srgbClr val="0066B3"/>
      </a:accent2>
      <a:accent3>
        <a:srgbClr val="FF6319"/>
      </a:accent3>
      <a:accent4>
        <a:srgbClr val="FF6319"/>
      </a:accent4>
      <a:accent5>
        <a:srgbClr val="00B9F2"/>
      </a:accent5>
      <a:accent6>
        <a:srgbClr val="00B9F2"/>
      </a:accent6>
      <a:hlink>
        <a:srgbClr val="FF6319"/>
      </a:hlink>
      <a:folHlink>
        <a:srgbClr val="0066B3"/>
      </a:folHlink>
    </a:clrScheme>
    <a:fontScheme name="Jeans for Gen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B0C48730704B43A6DA006AB92DCC1C" ma:contentTypeVersion="11" ma:contentTypeDescription="Create a new document." ma:contentTypeScope="" ma:versionID="1c92011680d6b2cec4176d216dea86fe">
  <xsd:schema xmlns:xsd="http://www.w3.org/2001/XMLSchema" xmlns:xs="http://www.w3.org/2001/XMLSchema" xmlns:p="http://schemas.microsoft.com/office/2006/metadata/properties" xmlns:ns2="5e37649d-a600-4f50-a61f-de2f1303a5be" targetNamespace="http://schemas.microsoft.com/office/2006/metadata/properties" ma:root="true" ma:fieldsID="d00e8c82f018e57d9408410d5755c0e3" ns2:_="">
    <xsd:import namespace="5e37649d-a600-4f50-a61f-de2f1303a5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37649d-a600-4f50-a61f-de2f1303a5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4b7d593-4942-406f-a55f-5cfb719c02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37649d-a600-4f50-a61f-de2f1303a5b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35EDCD4-4884-44DB-91A2-C8184723A1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37649d-a600-4f50-a61f-de2f1303a5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E8BD21-99B8-409C-92F9-B3D338B12A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9F4CD3-68F6-40B8-81FA-CA3354F7386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d7bcad6c-6ae2-435e-93c4-2fe191b0d32e"/>
    <ds:schemaRef ds:uri="http://schemas.microsoft.com/office/2006/metadata/properties"/>
    <ds:schemaRef ds:uri="http://schemas.microsoft.com/sharepoint/v4"/>
    <ds:schemaRef ds:uri="0f128179-4f13-45e6-a511-d250026fee2c"/>
    <ds:schemaRef ds:uri="4e1c3f6d-f330-4b38-8470-28a53cb03e98"/>
    <ds:schemaRef ds:uri="http://www.w3.org/XML/1998/namespace"/>
    <ds:schemaRef ds:uri="http://purl.org/dc/dcmitype/"/>
    <ds:schemaRef ds:uri="5e37649d-a600-4f50-a61f-de2f1303a5b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5969</TotalTime>
  <Words>432</Words>
  <Application>Microsoft Macintosh PowerPoint</Application>
  <PresentationFormat>On-screen Show (4:3)</PresentationFormat>
  <Paragraphs>42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Courier New</vt:lpstr>
      <vt:lpstr>1_Tempus_template</vt:lpstr>
      <vt:lpstr>PowerPoint Presentation</vt:lpstr>
      <vt:lpstr>What are ‘genes’?</vt:lpstr>
      <vt:lpstr>Genes are a recipe  for making us!</vt:lpstr>
      <vt:lpstr>PowerPoint Presentation</vt:lpstr>
      <vt:lpstr>We’re all very similar – but we’re also unique! What are your little differences?</vt:lpstr>
      <vt:lpstr>What you look like depends on your recipe…  Your GENES!</vt:lpstr>
      <vt:lpstr>PowerPoint Presentation</vt:lpstr>
      <vt:lpstr>PowerPoint Presentation</vt:lpstr>
      <vt:lpstr>This is why Children’s Medical Research Institute exists </vt:lpstr>
      <vt:lpstr>Children’s Medical Research Institute</vt:lpstr>
      <vt:lpstr>Children’s Medical Research Institute</vt:lpstr>
      <vt:lpstr>PowerPoint Presentation</vt:lpstr>
      <vt:lpstr>PowerPoint Presentation</vt:lpstr>
      <vt:lpstr>What does Jeans for Genes do?</vt:lpstr>
      <vt:lpstr>What you &amp; your school can do to help</vt:lpstr>
    </vt:vector>
  </TitlesOfParts>
  <Company>CMRI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CMRI Powerpoint Slide Template - standard 2018</dc:title>
  <dc:creator>Graham Jagger</dc:creator>
  <cp:keywords/>
  <cp:lastModifiedBy>Graham Jagger</cp:lastModifiedBy>
  <cp:revision>181</cp:revision>
  <dcterms:created xsi:type="dcterms:W3CDTF">2015-04-07T01:28:48Z</dcterms:created>
  <dcterms:modified xsi:type="dcterms:W3CDTF">2026-05-14T05:38:52Z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0x010100DEB0C48730704B43A6DA006AB92DCC1C</vt:lpwstr>
  </property>
  <property fmtid="{D5CDD505-2E9C-101B-9397-08002B2CF9AE}" pid="3" name="Subcategories">
    <vt:lpwstr>945;#Marcomms|86821c42-5afb-4921-b6da-98ddd4a1186d</vt:lpwstr>
  </property>
  <property fmtid="{D5CDD505-2E9C-101B-9397-08002B2CF9AE}" pid="4" name="Roles">
    <vt:lpwstr/>
  </property>
  <property fmtid="{D5CDD505-2E9C-101B-9397-08002B2CF9AE}" pid="5" name="Categories0">
    <vt:lpwstr>943;#Group Specific|11a8c029-91eb-4dd0-9f8c-d9bedf670999</vt:lpwstr>
  </property>
</Properties>
</file>