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4"/>
  </p:sldMasterIdLst>
  <p:notesMasterIdLst>
    <p:notesMasterId r:id="rId20"/>
  </p:notesMasterIdLst>
  <p:sldIdLst>
    <p:sldId id="302" r:id="rId5"/>
    <p:sldId id="257" r:id="rId6"/>
    <p:sldId id="281" r:id="rId7"/>
    <p:sldId id="282" r:id="rId8"/>
    <p:sldId id="283" r:id="rId9"/>
    <p:sldId id="286" r:id="rId10"/>
    <p:sldId id="287" r:id="rId11"/>
    <p:sldId id="288" r:id="rId12"/>
    <p:sldId id="295" r:id="rId13"/>
    <p:sldId id="292" r:id="rId14"/>
    <p:sldId id="293" r:id="rId15"/>
    <p:sldId id="289" r:id="rId16"/>
    <p:sldId id="290" r:id="rId17"/>
    <p:sldId id="291" r:id="rId18"/>
    <p:sldId id="294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2">
          <p15:clr>
            <a:srgbClr val="A4A3A4"/>
          </p15:clr>
        </p15:guide>
        <p15:guide id="2" orient="horz" pos="4131">
          <p15:clr>
            <a:srgbClr val="A4A3A4"/>
          </p15:clr>
        </p15:guide>
        <p15:guide id="3" orient="horz" pos="3642">
          <p15:clr>
            <a:srgbClr val="A4A3A4"/>
          </p15:clr>
        </p15:guide>
        <p15:guide id="4" orient="horz" pos="942">
          <p15:clr>
            <a:srgbClr val="A4A3A4"/>
          </p15:clr>
        </p15:guide>
        <p15:guide id="5" pos="181">
          <p15:clr>
            <a:srgbClr val="A4A3A4"/>
          </p15:clr>
        </p15:guide>
        <p15:guide id="6" pos="5579">
          <p15:clr>
            <a:srgbClr val="A4A3A4"/>
          </p15:clr>
        </p15:guide>
        <p15:guide id="7" pos="5261">
          <p15:clr>
            <a:srgbClr val="A4A3A4"/>
          </p15:clr>
        </p15:guide>
        <p15:guide id="8" pos="4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AD"/>
    <a:srgbClr val="009DDB"/>
    <a:srgbClr val="00AEEF"/>
    <a:srgbClr val="00A2D3"/>
    <a:srgbClr val="0066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72" autoAdjust="0"/>
    <p:restoredTop sz="94660"/>
  </p:normalViewPr>
  <p:slideViewPr>
    <p:cSldViewPr snapToGrid="0" showGuides="1">
      <p:cViewPr varScale="1">
        <p:scale>
          <a:sx n="142" d="100"/>
          <a:sy n="142" d="100"/>
        </p:scale>
        <p:origin x="1344" y="168"/>
      </p:cViewPr>
      <p:guideLst>
        <p:guide orient="horz" pos="342"/>
        <p:guide orient="horz" pos="4131"/>
        <p:guide orient="horz" pos="3642"/>
        <p:guide orient="horz" pos="942"/>
        <p:guide pos="181"/>
        <p:guide pos="5579"/>
        <p:guide pos="5261"/>
        <p:guide pos="4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9DD3D-B46D-5E43-B420-8F471B1101A2}" type="datetimeFigureOut">
              <a:rPr lang="en-US" smtClean="0"/>
              <a:t>4/24/19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3D575-54EE-4E4B-A8AE-9B5216572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2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3D575-54EE-4E4B-A8AE-9B52165722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63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0282" y="1687526"/>
            <a:ext cx="8247276" cy="1676400"/>
          </a:xfrm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400" cap="none" baseline="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281" y="3504100"/>
            <a:ext cx="8247276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800">
                <a:solidFill>
                  <a:srgbClr val="009DD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82" y="370806"/>
            <a:ext cx="1220550" cy="8169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F51E14-6841-6047-A160-00E7AD43B4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945" y="370806"/>
            <a:ext cx="3962612" cy="17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89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">
    <p:bg>
      <p:bgPr>
        <a:solidFill>
          <a:srgbClr val="009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359" y="1485901"/>
            <a:ext cx="8245621" cy="1695450"/>
          </a:xfrm>
          <a:solidFill>
            <a:srgbClr val="009DDB"/>
          </a:solidFill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500" cap="none" baseline="0">
                <a:solidFill>
                  <a:srgbClr val="0046A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" y="5933117"/>
            <a:ext cx="1263586" cy="8143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336" y="6526282"/>
            <a:ext cx="4471416" cy="227814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6CD33E67-9192-42A8-8433-EF78AF09D3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4385" y="3333091"/>
            <a:ext cx="7578046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7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560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15136-D704-418E-A8D2-BB7D4DD90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72568"/>
            <a:ext cx="8588375" cy="561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424126-82E4-4300-86D1-6AD79DCF67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4239" y="1452282"/>
            <a:ext cx="7406834" cy="422620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5404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AC659-92C9-4884-9597-E3DE45F7F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17B54725-80A3-43D4-9DBA-2F514C7B451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30213" y="1337021"/>
            <a:ext cx="8445500" cy="4395441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0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49408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28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2163" y="1395533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54292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2100">
                <a:latin typeface="Arial" pitchFamily="34" charset="0"/>
                <a:cs typeface="Arial" pitchFamily="34" charset="0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1800">
                <a:latin typeface="Arial" pitchFamily="34" charset="0"/>
                <a:cs typeface="Arial" pitchFamily="34" charset="0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tabLst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661668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41724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28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2163" y="1716583"/>
            <a:ext cx="7559676" cy="3857624"/>
          </a:xfrm>
        </p:spPr>
        <p:txBody>
          <a:bodyPr lIns="0" tIns="0" rIns="0" bIns="0"/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Arial" panose="020B0604020202020204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0" indent="0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rgbClr val="009DDB"/>
              </a:buClr>
              <a:buFont typeface="Arial" pitchFamily="34" charset="0"/>
              <a:buNone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538163" indent="-2714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2100">
                <a:latin typeface="Arial" pitchFamily="34" charset="0"/>
                <a:cs typeface="Arial" pitchFamily="34" charset="0"/>
              </a:defRPr>
            </a:lvl3pPr>
            <a:lvl4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1800">
                <a:latin typeface="Arial" pitchFamily="34" charset="0"/>
                <a:cs typeface="Arial" pitchFamily="34" charset="0"/>
              </a:defRPr>
            </a:lvl4pPr>
            <a:lvl5pPr marL="1095375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1500">
                <a:latin typeface="Arial" pitchFamily="34" charset="0"/>
                <a:cs typeface="Arial" pitchFamily="34" charset="0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92163" y="1287957"/>
            <a:ext cx="7559675" cy="371475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rgbClr val="009DDB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947968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Cont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26356" cy="581025"/>
          </a:xfrm>
        </p:spPr>
        <p:txBody>
          <a:bodyPr lIns="0" tIns="0" rIns="0" bIns="0" anchor="t" anchorCtr="0">
            <a:noAutofit/>
          </a:bodyPr>
          <a:lstStyle>
            <a:lvl1pPr algn="r">
              <a:lnSpc>
                <a:spcPts val="4000"/>
              </a:lnSpc>
              <a:defRPr sz="2800">
                <a:solidFill>
                  <a:srgbClr val="009DDB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495425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300">
                <a:solidFill>
                  <a:schemeClr val="bg2"/>
                </a:solidFill>
              </a:defRPr>
            </a:lvl1pPr>
            <a:lvl2pPr marL="542925" indent="-276225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-"/>
              <a:defRPr sz="2300" cap="none" baseline="0">
                <a:solidFill>
                  <a:schemeClr val="bg2"/>
                </a:solidFill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2100">
                <a:solidFill>
                  <a:schemeClr val="bg2"/>
                </a:solidFill>
                <a:latin typeface="+mn-lt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1800">
                <a:solidFill>
                  <a:schemeClr val="bg2"/>
                </a:solidFill>
                <a:latin typeface="+mn-lt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15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" y="6038543"/>
            <a:ext cx="1016553" cy="65517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804E783-80E3-4531-AE43-F7A7AF3F22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144" y="6534596"/>
            <a:ext cx="3488551" cy="15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92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337" y="1485901"/>
            <a:ext cx="8426357" cy="1695450"/>
          </a:xfrm>
          <a:solidFill>
            <a:srgbClr val="009DDB"/>
          </a:solidFill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400" cap="none" baseline="0">
                <a:solidFill>
                  <a:srgbClr val="0046A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B37BDF-B1C6-DB43-A901-ACE1815E26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141" y="6543204"/>
            <a:ext cx="3488551" cy="152943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309C9799-4CAF-463B-BAC3-733A3B3BF4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336" y="3312000"/>
            <a:ext cx="8426357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8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4A6FEC-7675-4C3D-BD32-AFF46359F9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" y="6038543"/>
            <a:ext cx="1016553" cy="65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697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532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F31D2-C839-41DD-8C71-6877D758A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66" y="457200"/>
            <a:ext cx="8306348" cy="561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0462C747-09D6-4163-83D4-FC79A520923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537882" y="1420813"/>
            <a:ext cx="8121931" cy="4103687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2992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446" y="457200"/>
            <a:ext cx="8589961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32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495425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ts val="23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542925" indent="-276225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chemeClr val="accent5"/>
              </a:buClr>
              <a:buFont typeface="Arial" pitchFamily="34" charset="0"/>
              <a:buChar char="•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100">
                <a:latin typeface="Arial" pitchFamily="34" charset="0"/>
                <a:cs typeface="Arial" pitchFamily="34" charset="0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tabLst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hea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446" y="457200"/>
            <a:ext cx="8589961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32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46AD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924051"/>
            <a:ext cx="7559676" cy="3857624"/>
          </a:xfrm>
        </p:spPr>
        <p:txBody>
          <a:bodyPr lIns="0" tIns="0" rIns="0" bIns="0"/>
          <a:lstStyle>
            <a:lvl1pPr marL="0" indent="0">
              <a:lnSpc>
                <a:spcPts val="2300"/>
              </a:lnSpc>
              <a:spcBef>
                <a:spcPts val="0"/>
              </a:spcBef>
              <a:spcAft>
                <a:spcPts val="600"/>
              </a:spcAft>
              <a:buNone/>
              <a:defRPr sz="2300">
                <a:latin typeface="Arial" pitchFamily="34" charset="0"/>
                <a:cs typeface="Arial" pitchFamily="34" charset="0"/>
              </a:defRPr>
            </a:lvl1pPr>
            <a:lvl2pPr marL="266700" indent="-266700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chemeClr val="accent5"/>
              </a:buClr>
              <a:buFont typeface="Arial" pitchFamily="34" charset="0"/>
              <a:buChar char="•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54292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100">
                <a:latin typeface="Arial" pitchFamily="34" charset="0"/>
                <a:cs typeface="Arial" pitchFamily="34" charset="0"/>
              </a:defRPr>
            </a:lvl3pPr>
            <a:lvl4pPr marL="8096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4pPr>
            <a:lvl5pPr marL="10763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92163" y="1495425"/>
            <a:ext cx="7559675" cy="371475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rgbClr val="009DDB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876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7337" y="380360"/>
            <a:ext cx="8441725" cy="5619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3" y="1364797"/>
            <a:ext cx="7559675" cy="42862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37" y="6073509"/>
            <a:ext cx="978875" cy="6551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083071-E34C-C14D-AA80-E2C6F4F5B465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0510" y="6575738"/>
            <a:ext cx="3488551" cy="15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75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70" r:id="rId6"/>
    <p:sldLayoutId id="2147483671" r:id="rId7"/>
    <p:sldLayoutId id="2147483650" r:id="rId8"/>
    <p:sldLayoutId id="2147483659" r:id="rId9"/>
    <p:sldLayoutId id="2147483658" r:id="rId10"/>
    <p:sldLayoutId id="2147483660" r:id="rId11"/>
    <p:sldLayoutId id="2147483661" r:id="rId12"/>
  </p:sldLayoutIdLst>
  <p:txStyles>
    <p:titleStyle>
      <a:lvl1pPr algn="r" defTabSz="914400" rtl="0" eaLnBrk="1" latinLnBrk="0" hangingPunct="1">
        <a:lnSpc>
          <a:spcPts val="4000"/>
        </a:lnSpc>
        <a:spcBef>
          <a:spcPct val="0"/>
        </a:spcBef>
        <a:buNone/>
        <a:defRPr sz="2800" b="1" kern="1200">
          <a:solidFill>
            <a:srgbClr val="0046AD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Arial" pitchFamily="34" charset="0"/>
        <a:buChar char="•"/>
        <a:defRPr sz="2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42925" indent="-2762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2300" kern="1200" cap="none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8096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0763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3430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15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A6B5B104-8893-AB45-A398-7F21E37D6D82}"/>
              </a:ext>
            </a:extLst>
          </p:cNvPr>
          <p:cNvSpPr txBox="1">
            <a:spLocks noChangeArrowheads="1"/>
          </p:cNvSpPr>
          <p:nvPr/>
        </p:nvSpPr>
        <p:spPr>
          <a:xfrm>
            <a:off x="4114800" y="2739886"/>
            <a:ext cx="8588375" cy="1676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500" b="1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Jeans for </a:t>
            </a:r>
            <a:r>
              <a:rPr lang="en-US" altLang="en-US" sz="4500" b="1" u="sng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Genes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5DE8F9E-EC45-4644-A4BF-AEAAC72C6F47}"/>
              </a:ext>
            </a:extLst>
          </p:cNvPr>
          <p:cNvSpPr txBox="1">
            <a:spLocks noChangeArrowheads="1"/>
          </p:cNvSpPr>
          <p:nvPr/>
        </p:nvSpPr>
        <p:spPr>
          <a:xfrm>
            <a:off x="4114800" y="3578086"/>
            <a:ext cx="7893050" cy="623888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accent5"/>
              </a:buClr>
              <a:buNone/>
              <a:defRPr/>
            </a:pPr>
            <a:r>
              <a:rPr lang="en-US" dirty="0">
                <a:solidFill>
                  <a:schemeClr val="bg2"/>
                </a:solidFill>
              </a:rPr>
              <a:t>K-2 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E24062-46A4-D043-9892-FA21B1390D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1" y="1119742"/>
            <a:ext cx="3061252" cy="74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65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E9178-E9FA-45E0-823B-9CEB5617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Children’s Medical Research Institute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705CE-F08D-460C-8875-B9B10F05D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588" y="1255728"/>
            <a:ext cx="7559676" cy="102583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Children’s Medical Research Institute is 60 years old!</a:t>
            </a:r>
          </a:p>
          <a:p>
            <a:r>
              <a:rPr lang="en-US" dirty="0"/>
              <a:t>Our scientists created the rubella vaccine to prevent birth defects </a:t>
            </a:r>
          </a:p>
          <a:p>
            <a:r>
              <a:rPr lang="en-US" dirty="0"/>
              <a:t>They even invented incubators to help babies born too soon!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DA4A4-DA61-4E68-8E0E-C49604E79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207" y="2938508"/>
            <a:ext cx="2931157" cy="29311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AD8ECA-CE75-4E4D-8325-A80BB61B02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94" b="8604"/>
          <a:stretch/>
        </p:blipFill>
        <p:spPr>
          <a:xfrm>
            <a:off x="1000636" y="2858611"/>
            <a:ext cx="3667424" cy="301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48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5D9D3-4D56-4EC3-BCF0-2D76CDFD9CB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423988"/>
            <a:ext cx="9144000" cy="95408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AEEF"/>
                </a:solidFill>
              </a:rPr>
              <a:t>Nowadays our scientists are finding cures for children’s genetic diseases—like cancer and cystic fibrosis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3CAB33-C671-461A-BF2E-A3DC113C5D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89963" cy="581025"/>
          </a:xfrm>
        </p:spPr>
        <p:txBody>
          <a:bodyPr>
            <a:normAutofit/>
          </a:bodyPr>
          <a:lstStyle/>
          <a:p>
            <a:r>
              <a:rPr lang="en-US" dirty="0"/>
              <a:t>Children’s Medical Research Institute</a:t>
            </a:r>
          </a:p>
        </p:txBody>
      </p:sp>
      <p:pic>
        <p:nvPicPr>
          <p:cNvPr id="2052" name="Picture 4" descr="ProCan Lab">
            <a:extLst>
              <a:ext uri="{FF2B5EF4-FFF2-40B4-BE49-F238E27FC236}">
                <a16:creationId xmlns:a16="http://schemas.microsoft.com/office/drawing/2014/main" id="{05500F77-AF44-40EC-A41E-DCC7109BC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5790" y="2485025"/>
            <a:ext cx="4169843" cy="277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standing in a room&#10;&#10;Description automatically generated">
            <a:extLst>
              <a:ext uri="{FF2B5EF4-FFF2-40B4-BE49-F238E27FC236}">
                <a16:creationId xmlns:a16="http://schemas.microsoft.com/office/drawing/2014/main" id="{C0C1CFE9-AA26-964D-9117-633A14AF9F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866" y="2486025"/>
            <a:ext cx="4168343" cy="277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51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498286-D7CB-8946-AF24-DA1FAA2FD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78" y="488272"/>
            <a:ext cx="2902603" cy="53161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A01B90-30D7-E245-9E5B-472087303F9E}"/>
              </a:ext>
            </a:extLst>
          </p:cNvPr>
          <p:cNvSpPr txBox="1"/>
          <p:nvPr/>
        </p:nvSpPr>
        <p:spPr>
          <a:xfrm>
            <a:off x="4403228" y="1549722"/>
            <a:ext cx="393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This is Chloe. She’s 4.</a:t>
            </a:r>
          </a:p>
          <a:p>
            <a:endParaRPr lang="en-US" dirty="0"/>
          </a:p>
          <a:p>
            <a:r>
              <a:rPr lang="en-US" dirty="0"/>
              <a:t>Changes in her genes caused her to get Kidney </a:t>
            </a:r>
            <a:r>
              <a:rPr lang="en-US" u="sng" dirty="0"/>
              <a:t>Cancer</a:t>
            </a:r>
            <a:r>
              <a:rPr lang="en-US" dirty="0"/>
              <a:t> when she was a baby.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medicine developed by scientists and administered by doctors, she got better.</a:t>
            </a:r>
          </a:p>
        </p:txBody>
      </p:sp>
    </p:spTree>
    <p:extLst>
      <p:ext uri="{BB962C8B-B14F-4D97-AF65-F5344CB8AC3E}">
        <p14:creationId xmlns:p14="http://schemas.microsoft.com/office/powerpoint/2010/main" val="42071442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23785BC-DDCA-7044-8513-CE2EE7535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93" y="507089"/>
            <a:ext cx="2941098" cy="5356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98EC5DE-6E3B-6042-8B0D-13B0DC7393C2}"/>
              </a:ext>
            </a:extLst>
          </p:cNvPr>
          <p:cNvSpPr txBox="1"/>
          <p:nvPr/>
        </p:nvSpPr>
        <p:spPr>
          <a:xfrm>
            <a:off x="4283765" y="1607922"/>
            <a:ext cx="3897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This is Ryan. He’s only 2.</a:t>
            </a:r>
          </a:p>
          <a:p>
            <a:endParaRPr lang="en-US" dirty="0"/>
          </a:p>
          <a:p>
            <a:r>
              <a:rPr lang="en-US" dirty="0"/>
              <a:t>A very small change in one of Ryan’s genes caused him to have </a:t>
            </a:r>
            <a:r>
              <a:rPr lang="en-US" u="sng" dirty="0"/>
              <a:t>Cystic Fibrosis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It makes it hard for him to breathe, and he has to go to hospital a lot.</a:t>
            </a:r>
          </a:p>
          <a:p>
            <a:endParaRPr lang="en-US" dirty="0"/>
          </a:p>
          <a:p>
            <a:r>
              <a:rPr lang="en-US" dirty="0"/>
              <a:t>He will have this genetic disease all of his life, unless scientists can find a cure.</a:t>
            </a:r>
          </a:p>
        </p:txBody>
      </p:sp>
    </p:spTree>
    <p:extLst>
      <p:ext uri="{BB962C8B-B14F-4D97-AF65-F5344CB8AC3E}">
        <p14:creationId xmlns:p14="http://schemas.microsoft.com/office/powerpoint/2010/main" val="4257581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4E631-84A6-4328-9D7A-B2D6D98E7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does Jeans for Genes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A6C5E-758E-4551-87B3-4A5498AF5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6" y="1212865"/>
            <a:ext cx="8191481" cy="114978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1800" dirty="0"/>
              <a:t>Jeans for Genes was created to help Children’s Medical Research Institute raise money so find new treatments and cures for kids like Ryan and Chloe. </a:t>
            </a:r>
          </a:p>
          <a:p>
            <a:pPr marL="0" indent="0" algn="r">
              <a:buNone/>
            </a:pPr>
            <a:r>
              <a:rPr lang="en-US" sz="1800" dirty="0"/>
              <a:t>We believe kids should have a chance to just be kids!</a:t>
            </a:r>
          </a:p>
          <a:p>
            <a:pPr algn="r"/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EFA93B-F4FD-4537-B344-42F928FE47A2}"/>
              </a:ext>
            </a:extLst>
          </p:cNvPr>
          <p:cNvSpPr txBox="1"/>
          <p:nvPr/>
        </p:nvSpPr>
        <p:spPr>
          <a:xfrm>
            <a:off x="2179123" y="5491246"/>
            <a:ext cx="47997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Here are some of our scientists who are working on cures!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3AF02E1-98E1-D64B-87C3-95E2C16F0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123" y="2257225"/>
            <a:ext cx="4785754" cy="319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906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976E58-3BBC-45B6-9E2C-BEE0D8925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&amp; your school can do to help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23962-6D60-41F1-AB2A-6A2F188E5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933" y="1367917"/>
            <a:ext cx="3957391" cy="4349301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Sign up at </a:t>
            </a:r>
            <a:r>
              <a:rPr lang="en-US" dirty="0">
                <a:solidFill>
                  <a:srgbClr val="00AEEF"/>
                </a:solidFill>
              </a:rPr>
              <a:t>jeansforgenes.org.au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Hold a denim mufti day, movie night, or blue cupcake sale to raise money.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doesn’t have to be in August—you can help any time!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Send in the money so our researchers can start finding cures!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Send your photos too. We love seeing happy kids learning about genes and helping other kids in need.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388FBD-C23C-4105-9B4E-57D1E19735C1}"/>
              </a:ext>
            </a:extLst>
          </p:cNvPr>
          <p:cNvSpPr txBox="1"/>
          <p:nvPr/>
        </p:nvSpPr>
        <p:spPr>
          <a:xfrm>
            <a:off x="1815282" y="5490083"/>
            <a:ext cx="2467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AEEF"/>
                </a:solidFill>
              </a:rPr>
              <a:t>Thank you!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80899E-D37C-6247-8A1B-332AFF275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4933" y="1393647"/>
            <a:ext cx="3597096" cy="491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43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6472C25-1F6C-4096-8191-A98077080C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85827" y="2619928"/>
            <a:ext cx="8588375" cy="1695450"/>
          </a:xfrm>
          <a:noFill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are ‘genes’?</a:t>
            </a: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8430E487-301D-4C1B-B68C-0C1102C504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7461" y="4315378"/>
            <a:ext cx="7893050" cy="623888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0046AD"/>
                </a:solidFill>
              </a:rPr>
              <a:t>And why are they important?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id="{1823C78A-4C9B-4D31-A50F-8AF81F2251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08991" y="2534478"/>
            <a:ext cx="3863009" cy="1013792"/>
          </a:xfrm>
          <a:noFill/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/>
              <a:t>Genes are a recipe </a:t>
            </a:r>
            <a:br>
              <a:rPr lang="en-US" dirty="0"/>
            </a:br>
            <a:r>
              <a:rPr lang="en-US" dirty="0"/>
              <a:t>for making us!</a:t>
            </a:r>
          </a:p>
        </p:txBody>
      </p:sp>
    </p:spTree>
    <p:extLst>
      <p:ext uri="{BB962C8B-B14F-4D97-AF65-F5344CB8AC3E}">
        <p14:creationId xmlns:p14="http://schemas.microsoft.com/office/powerpoint/2010/main" val="2380225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B56B97D-3699-064A-8575-9E884C62EC86}"/>
              </a:ext>
            </a:extLst>
          </p:cNvPr>
          <p:cNvSpPr/>
          <p:nvPr/>
        </p:nvSpPr>
        <p:spPr>
          <a:xfrm>
            <a:off x="-286871" y="-125506"/>
            <a:ext cx="9888071" cy="726141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D9226D-E683-43C7-B090-CF1C80307898}"/>
              </a:ext>
            </a:extLst>
          </p:cNvPr>
          <p:cNvSpPr txBox="1">
            <a:spLocks noChangeArrowheads="1"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2000" dirty="0"/>
              <a:t>These two cupcakes are similar but slightly different. </a:t>
            </a:r>
          </a:p>
          <a:p>
            <a:pPr>
              <a:defRPr/>
            </a:pPr>
            <a:r>
              <a:rPr lang="en-US" sz="2000" dirty="0"/>
              <a:t>Can you see the differences?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6597430-B205-412D-A869-DC37C696A88E}"/>
              </a:ext>
            </a:extLst>
          </p:cNvPr>
          <p:cNvSpPr txBox="1">
            <a:spLocks noChangeArrowheads="1"/>
          </p:cNvSpPr>
          <p:nvPr/>
        </p:nvSpPr>
        <p:spPr>
          <a:xfrm>
            <a:off x="69851" y="5900737"/>
            <a:ext cx="8589962" cy="581025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82500" lnSpcReduction="10000"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They’re different because </a:t>
            </a:r>
            <a:r>
              <a:rPr lang="en-US" u="sng" dirty="0"/>
              <a:t>their recipe is different</a:t>
            </a:r>
            <a:r>
              <a:rPr lang="en-US" dirty="0"/>
              <a:t>.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2868D83-D537-2E4E-9FAA-BFEB13D8B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118" y="1705623"/>
            <a:ext cx="6874551" cy="376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802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>
            <a:extLst>
              <a:ext uri="{FF2B5EF4-FFF2-40B4-BE49-F238E27FC236}">
                <a16:creationId xmlns:a16="http://schemas.microsoft.com/office/drawing/2014/main" id="{9122216A-E827-40AC-A259-61DAC4772D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7224" y="2034988"/>
            <a:ext cx="8462589" cy="360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4">
            <a:extLst>
              <a:ext uri="{FF2B5EF4-FFF2-40B4-BE49-F238E27FC236}">
                <a16:creationId xmlns:a16="http://schemas.microsoft.com/office/drawing/2014/main" id="{6BD902CF-E8A4-4B88-94EB-3B3CDCCFC6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We’re all very similar – but we’re also unique! What are your little differences?</a:t>
            </a:r>
          </a:p>
        </p:txBody>
      </p:sp>
    </p:spTree>
    <p:extLst>
      <p:ext uri="{BB962C8B-B14F-4D97-AF65-F5344CB8AC3E}">
        <p14:creationId xmlns:p14="http://schemas.microsoft.com/office/powerpoint/2010/main" val="795478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95AECA-C008-5F45-A78D-51D102CD7C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517" y="-447018"/>
            <a:ext cx="5038165" cy="75572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4DA31B0-F1AC-4F6D-AABD-69943130E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823" y="1129553"/>
            <a:ext cx="4680389" cy="2510118"/>
          </a:xfrm>
        </p:spPr>
        <p:txBody>
          <a:bodyPr>
            <a:normAutofit/>
          </a:bodyPr>
          <a:lstStyle/>
          <a:p>
            <a:pPr algn="l"/>
            <a:r>
              <a:rPr lang="en-US" sz="2800" dirty="0"/>
              <a:t>What you look like depends on your recipe—</a:t>
            </a:r>
            <a:br>
              <a:rPr lang="en-US" sz="2800" dirty="0"/>
            </a:br>
            <a:br>
              <a:rPr lang="en-US" sz="2800" dirty="0"/>
            </a:br>
            <a:r>
              <a:rPr lang="en-US" sz="2800" dirty="0"/>
              <a:t>Your GENES!</a:t>
            </a:r>
          </a:p>
        </p:txBody>
      </p:sp>
    </p:spTree>
    <p:extLst>
      <p:ext uri="{BB962C8B-B14F-4D97-AF65-F5344CB8AC3E}">
        <p14:creationId xmlns:p14="http://schemas.microsoft.com/office/powerpoint/2010/main" val="2112050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8331AC14-EB6F-47F2-B18B-811980079F38}"/>
              </a:ext>
            </a:extLst>
          </p:cNvPr>
          <p:cNvSpPr txBox="1">
            <a:spLocks noChangeArrowheads="1"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 rtlCol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2800" dirty="0"/>
              <a:t>What if the cupcake recipe was wrong &amp; we put </a:t>
            </a:r>
            <a:r>
              <a:rPr lang="en-US" sz="2800" u="sng" dirty="0"/>
              <a:t>salt</a:t>
            </a:r>
            <a:r>
              <a:rPr lang="en-US" sz="2800" dirty="0"/>
              <a:t> instead of sugar in our cupcakes?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927BF9-260B-A04C-9DD4-7A950F2243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0180" y="1613647"/>
            <a:ext cx="7190509" cy="424927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7A4B73F-E8B2-D94D-97F7-0445125709DC}"/>
              </a:ext>
            </a:extLst>
          </p:cNvPr>
          <p:cNvSpPr/>
          <p:nvPr/>
        </p:nvSpPr>
        <p:spPr>
          <a:xfrm>
            <a:off x="7960658" y="6140824"/>
            <a:ext cx="1183342" cy="71717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579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8A03B8B3-99E3-4D9D-99A4-692E4DCA6A75}"/>
              </a:ext>
            </a:extLst>
          </p:cNvPr>
          <p:cNvSpPr txBox="1">
            <a:spLocks noChangeArrowheads="1"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 rtlCol="0"/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Our bodies are the same. </a:t>
            </a:r>
          </a:p>
          <a:p>
            <a:pPr>
              <a:defRPr/>
            </a:pPr>
            <a:r>
              <a:rPr lang="en-US" dirty="0"/>
              <a:t>If our gene recipe changes, sometimes our bodies can become unwell. </a:t>
            </a:r>
            <a:br>
              <a:rPr lang="en-US" dirty="0"/>
            </a:b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FA68BE-503B-8842-8DF0-45D89CA3F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8229" y="1945340"/>
            <a:ext cx="4307541" cy="4307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11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6C824361-02E2-4B62-A37E-C535DD9F60F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240213" y="2641600"/>
            <a:ext cx="4903787" cy="244951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We do research to understand:</a:t>
            </a:r>
          </a:p>
          <a:p>
            <a:pPr lvl="1"/>
            <a:r>
              <a:rPr lang="en-US" dirty="0"/>
              <a:t>genes, </a:t>
            </a:r>
          </a:p>
          <a:p>
            <a:pPr lvl="1"/>
            <a:r>
              <a:rPr lang="en-US" dirty="0"/>
              <a:t>what can go wrong with them, </a:t>
            </a:r>
          </a:p>
          <a:p>
            <a:pPr lvl="1"/>
            <a:r>
              <a:rPr lang="en-US" dirty="0"/>
              <a:t>and how to fix it!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BC9881-416A-464F-9A65-27AFA1C009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08" y="1207167"/>
            <a:ext cx="3811463" cy="4279233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1F0AC54C-EC37-4099-B7D9-FB4358267AA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49262" y="536575"/>
            <a:ext cx="8245475" cy="1695450"/>
          </a:xfrm>
        </p:spPr>
        <p:txBody>
          <a:bodyPr/>
          <a:lstStyle/>
          <a:p>
            <a:pPr algn="ctr"/>
            <a:r>
              <a:rPr lang="en-US" b="0" dirty="0"/>
              <a:t>This is why</a:t>
            </a:r>
            <a:br>
              <a:rPr lang="en-US" dirty="0"/>
            </a:br>
            <a:r>
              <a:rPr lang="en-US" dirty="0"/>
              <a:t>Children’s Medical Research Institute </a:t>
            </a:r>
            <a:r>
              <a:rPr lang="en-US" b="0" dirty="0"/>
              <a:t>exists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66059990"/>
      </p:ext>
    </p:extLst>
  </p:cSld>
  <p:clrMapOvr>
    <a:masterClrMapping/>
  </p:clrMapOvr>
</p:sld>
</file>

<file path=ppt/theme/theme1.xml><?xml version="1.0" encoding="utf-8"?>
<a:theme xmlns:a="http://schemas.openxmlformats.org/drawingml/2006/main" name="1_Tempus_template">
  <a:themeElements>
    <a:clrScheme name="Jeans for Genes">
      <a:dk1>
        <a:sysClr val="windowText" lastClr="000000"/>
      </a:dk1>
      <a:lt1>
        <a:srgbClr val="000000"/>
      </a:lt1>
      <a:dk2>
        <a:srgbClr val="4F4C4D"/>
      </a:dk2>
      <a:lt2>
        <a:srgbClr val="FFFFFF"/>
      </a:lt2>
      <a:accent1>
        <a:srgbClr val="0066B3"/>
      </a:accent1>
      <a:accent2>
        <a:srgbClr val="0066B3"/>
      </a:accent2>
      <a:accent3>
        <a:srgbClr val="FF6319"/>
      </a:accent3>
      <a:accent4>
        <a:srgbClr val="FF6319"/>
      </a:accent4>
      <a:accent5>
        <a:srgbClr val="00B9F2"/>
      </a:accent5>
      <a:accent6>
        <a:srgbClr val="00B9F2"/>
      </a:accent6>
      <a:hlink>
        <a:srgbClr val="FF6319"/>
      </a:hlink>
      <a:folHlink>
        <a:srgbClr val="0066B3"/>
      </a:folHlink>
    </a:clrScheme>
    <a:fontScheme name="Jeans for Gen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f00c6a0757b42ce933fd18c7cb07629 xmlns="4e1c3f6d-f330-4b38-8470-28a53cb03e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Group Specific</TermName>
          <TermId xmlns="http://schemas.microsoft.com/office/infopath/2007/PartnerControls">11a8c029-91eb-4dd0-9f8c-d9bedf670999</TermId>
        </TermInfo>
      </Terms>
    </lf00c6a0757b42ce933fd18c7cb07629>
    <Document_x0020_ID xmlns="0f128179-4f13-45e6-a511-d250026fee2c" xsi:nil="true"/>
    <hea9872cb08b4c23962843dfc538f4f3 xmlns="4e1c3f6d-f330-4b38-8470-28a53cb03e98">
      <Terms xmlns="http://schemas.microsoft.com/office/infopath/2007/PartnerControls"/>
    </hea9872cb08b4c23962843dfc538f4f3>
    <Summary xmlns="0f128179-4f13-45e6-a511-d250026fee2c" xsi:nil="true"/>
    <nd0eca8a08154b8b99305ae89cb63cf0 xmlns="4e1c3f6d-f330-4b38-8470-28a53cb03e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Marcomms</TermName>
          <TermId xmlns="http://schemas.microsoft.com/office/infopath/2007/PartnerControls">86821c42-5afb-4921-b6da-98ddd4a1186d</TermId>
        </TermInfo>
      </Terms>
    </nd0eca8a08154b8b99305ae89cb63cf0>
    <k03fe79c14034bc693308f2009f34a9f xmlns="4e1c3f6d-f330-4b38-8470-28a53cb03e98">
      <Terms xmlns="http://schemas.microsoft.com/office/infopath/2007/PartnerControls"/>
    </k03fe79c14034bc693308f2009f34a9f>
    <TaxCatchAll xmlns="d7bcad6c-6ae2-435e-93c4-2fe191b0d32e">
      <Value>943</Value>
      <Value>945</Value>
    </TaxCatchAll>
    <IconOverlay xmlns="http://schemas.microsoft.com/sharepoint/v4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211534EF907043A86957AC5B417A07" ma:contentTypeVersion="22" ma:contentTypeDescription="Create a new document." ma:contentTypeScope="" ma:versionID="bfbae618c6e73fdd22affabda7cc251c">
  <xsd:schema xmlns:xsd="http://www.w3.org/2001/XMLSchema" xmlns:xs="http://www.w3.org/2001/XMLSchema" xmlns:p="http://schemas.microsoft.com/office/2006/metadata/properties" xmlns:ns2="4e1c3f6d-f330-4b38-8470-28a53cb03e98" xmlns:ns3="d7bcad6c-6ae2-435e-93c4-2fe191b0d32e" xmlns:ns4="0f128179-4f13-45e6-a511-d250026fee2c" xmlns:ns5="http://schemas.microsoft.com/sharepoint/v4" targetNamespace="http://schemas.microsoft.com/office/2006/metadata/properties" ma:root="true" ma:fieldsID="aaf6ab0894046b98fba450077570e0eb" ns2:_="" ns3:_="" ns4:_="" ns5:_="">
    <xsd:import namespace="4e1c3f6d-f330-4b38-8470-28a53cb03e98"/>
    <xsd:import namespace="d7bcad6c-6ae2-435e-93c4-2fe191b0d32e"/>
    <xsd:import namespace="0f128179-4f13-45e6-a511-d250026fee2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lf00c6a0757b42ce933fd18c7cb07629" minOccurs="0"/>
                <xsd:element ref="ns3:TaxCatchAll" minOccurs="0"/>
                <xsd:element ref="ns2:k03fe79c14034bc693308f2009f34a9f" minOccurs="0"/>
                <xsd:element ref="ns2:hea9872cb08b4c23962843dfc538f4f3" minOccurs="0"/>
                <xsd:element ref="ns2:nd0eca8a08154b8b99305ae89cb63cf0" minOccurs="0"/>
                <xsd:element ref="ns4:Summary" minOccurs="0"/>
                <xsd:element ref="ns4:Document_x0020_ID" minOccurs="0"/>
                <xsd:element ref="ns5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1c3f6d-f330-4b38-8470-28a53cb03e98" elementFormDefault="qualified">
    <xsd:import namespace="http://schemas.microsoft.com/office/2006/documentManagement/types"/>
    <xsd:import namespace="http://schemas.microsoft.com/office/infopath/2007/PartnerControls"/>
    <xsd:element name="lf00c6a0757b42ce933fd18c7cb07629" ma:index="9" ma:taxonomy="true" ma:internalName="lf00c6a0757b42ce933fd18c7cb07629" ma:taxonomyFieldName="Categories0" ma:displayName="Categories" ma:default="915;#Work, Health ＆ Safety|b60e3e79-b770-4593-aa5f-506778025132" ma:fieldId="{5f00c6a0-757b-42ce-933f-d18c7cb07629}" ma:sspId="17167412-0865-4c5c-8134-fedf17596e2f" ma:termSetId="45933cee-64e2-4b2e-9676-abf8edac6fb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03fe79c14034bc693308f2009f34a9f" ma:index="12" nillable="true" ma:taxonomy="true" ma:internalName="k03fe79c14034bc693308f2009f34a9f" ma:taxonomyFieldName="Keywords" ma:displayName="Keywords" ma:readOnly="false" ma:default="" ma:fieldId="{403fe79c-1403-4bc6-9330-8f2009f34a9f}" ma:taxonomyMulti="true" ma:sspId="17167412-0865-4c5c-8134-fedf17596e2f" ma:termSetId="43ff43e7-f1af-467e-a273-2e24aa919e5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ea9872cb08b4c23962843dfc538f4f3" ma:index="14" nillable="true" ma:taxonomy="true" ma:internalName="hea9872cb08b4c23962843dfc538f4f3" ma:taxonomyFieldName="Roles" ma:displayName="Roles" ma:readOnly="false" ma:default="" ma:fieldId="{1ea9872c-b08b-4c23-9628-43dfc538f4f3}" ma:taxonomyMulti="true" ma:sspId="17167412-0865-4c5c-8134-fedf17596e2f" ma:termSetId="1f2258f7-697f-46cd-ad1a-61f441741a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d0eca8a08154b8b99305ae89cb63cf0" ma:index="16" nillable="true" ma:taxonomy="true" ma:internalName="nd0eca8a08154b8b99305ae89cb63cf0" ma:taxonomyFieldName="Subcategories" ma:displayName="Subcategories" ma:readOnly="false" ma:default="" ma:fieldId="{7d0eca8a-0815-4b8b-9930-5ae89cb63cf0}" ma:taxonomyMulti="true" ma:sspId="17167412-0865-4c5c-8134-fedf17596e2f" ma:termSetId="45933cee-64e2-4b2e-9676-abf8edac6fbc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bcad6c-6ae2-435e-93c4-2fe191b0d32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6e1a6f8-f5d1-46aa-9d8d-20cf58c6a675}" ma:internalName="TaxCatchAll" ma:showField="CatchAllData" ma:web="f77b68c4-8bfa-4667-86e9-4f0c28972f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28179-4f13-45e6-a511-d250026fee2c" elementFormDefault="qualified">
    <xsd:import namespace="http://schemas.microsoft.com/office/2006/documentManagement/types"/>
    <xsd:import namespace="http://schemas.microsoft.com/office/infopath/2007/PartnerControls"/>
    <xsd:element name="Summary" ma:index="17" nillable="true" ma:displayName="Summary" ma:internalName="Summary">
      <xsd:simpleType>
        <xsd:restriction base="dms:Note">
          <xsd:maxLength value="255"/>
        </xsd:restriction>
      </xsd:simpleType>
    </xsd:element>
    <xsd:element name="Document_x0020_ID" ma:index="18" nillable="true" ma:displayName="Document ID" ma:internalName="Document_x0020_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11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9F4CD3-68F6-40B8-81FA-CA3354F73860}">
  <ds:schemaRefs>
    <ds:schemaRef ds:uri="http://schemas.microsoft.com/office/2006/documentManagement/types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d7bcad6c-6ae2-435e-93c4-2fe191b0d32e"/>
    <ds:schemaRef ds:uri="http://schemas.microsoft.com/office/2006/metadata/properties"/>
    <ds:schemaRef ds:uri="http://schemas.microsoft.com/sharepoint/v4"/>
    <ds:schemaRef ds:uri="0f128179-4f13-45e6-a511-d250026fee2c"/>
    <ds:schemaRef ds:uri="4e1c3f6d-f330-4b38-8470-28a53cb03e98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C2E8BD21-99B8-409C-92F9-B3D338B12AE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411559E-81E2-4BC1-A656-2F38C48D0A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1c3f6d-f330-4b38-8470-28a53cb03e98"/>
    <ds:schemaRef ds:uri="d7bcad6c-6ae2-435e-93c4-2fe191b0d32e"/>
    <ds:schemaRef ds:uri="0f128179-4f13-45e6-a511-d250026fee2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4437</TotalTime>
  <Words>423</Words>
  <Application>Microsoft Macintosh PowerPoint</Application>
  <PresentationFormat>On-screen Show (4:3)</PresentationFormat>
  <Paragraphs>49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Courier New</vt:lpstr>
      <vt:lpstr>1_Tempus_template</vt:lpstr>
      <vt:lpstr>PowerPoint Presentation</vt:lpstr>
      <vt:lpstr>What are ‘genes’?</vt:lpstr>
      <vt:lpstr>Genes are a recipe  for making us!</vt:lpstr>
      <vt:lpstr>PowerPoint Presentation</vt:lpstr>
      <vt:lpstr>We’re all very similar – but we’re also unique! What are your little differences?</vt:lpstr>
      <vt:lpstr>What you look like depends on your recipe—  Your GENES!</vt:lpstr>
      <vt:lpstr>PowerPoint Presentation</vt:lpstr>
      <vt:lpstr>PowerPoint Presentation</vt:lpstr>
      <vt:lpstr>This is why Children’s Medical Research Institute exists </vt:lpstr>
      <vt:lpstr>Children’s Medical Research Institute</vt:lpstr>
      <vt:lpstr>Children’s Medical Research Institute</vt:lpstr>
      <vt:lpstr>PowerPoint Presentation</vt:lpstr>
      <vt:lpstr>PowerPoint Presentation</vt:lpstr>
      <vt:lpstr>What does Jeans for Genes do?</vt:lpstr>
      <vt:lpstr>What you &amp; your school can do to help</vt:lpstr>
    </vt:vector>
  </TitlesOfParts>
  <Company>CMRI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CMRI Powerpoint Slide Template - standard 2018</dc:title>
  <dc:creator>Graham Jagger</dc:creator>
  <cp:keywords/>
  <cp:lastModifiedBy>Graham Jagger</cp:lastModifiedBy>
  <cp:revision>169</cp:revision>
  <dcterms:created xsi:type="dcterms:W3CDTF">2015-04-07T01:28:48Z</dcterms:created>
  <dcterms:modified xsi:type="dcterms:W3CDTF">2019-04-24T02:12:54Z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0x0101004C211534EF907043A86957AC5B417A07</vt:lpwstr>
  </property>
  <property fmtid="{D5CDD505-2E9C-101B-9397-08002B2CF9AE}" pid="3" name="Subcategories">
    <vt:lpwstr>945;#Marcomms|86821c42-5afb-4921-b6da-98ddd4a1186d</vt:lpwstr>
  </property>
  <property fmtid="{D5CDD505-2E9C-101B-9397-08002B2CF9AE}" pid="4" name="Roles">
    <vt:lpwstr/>
  </property>
  <property fmtid="{D5CDD505-2E9C-101B-9397-08002B2CF9AE}" pid="5" name="Categories0">
    <vt:lpwstr>943;#Group Specific|11a8c029-91eb-4dd0-9f8c-d9bedf670999</vt:lpwstr>
  </property>
</Properties>
</file>