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4"/>
    <p:sldMasterId id="2147483663" r:id="rId5"/>
  </p:sldMasterIdLst>
  <p:notesMasterIdLst>
    <p:notesMasterId r:id="rId28"/>
  </p:notesMasterIdLst>
  <p:sldIdLst>
    <p:sldId id="302" r:id="rId6"/>
    <p:sldId id="257" r:id="rId7"/>
    <p:sldId id="281" r:id="rId8"/>
    <p:sldId id="261" r:id="rId9"/>
    <p:sldId id="262" r:id="rId10"/>
    <p:sldId id="295" r:id="rId11"/>
    <p:sldId id="263" r:id="rId12"/>
    <p:sldId id="264" r:id="rId13"/>
    <p:sldId id="265" r:id="rId14"/>
    <p:sldId id="296" r:id="rId15"/>
    <p:sldId id="266" r:id="rId16"/>
    <p:sldId id="268" r:id="rId17"/>
    <p:sldId id="303" r:id="rId18"/>
    <p:sldId id="287" r:id="rId19"/>
    <p:sldId id="288" r:id="rId20"/>
    <p:sldId id="297" r:id="rId21"/>
    <p:sldId id="298" r:id="rId22"/>
    <p:sldId id="299" r:id="rId23"/>
    <p:sldId id="300" r:id="rId24"/>
    <p:sldId id="301" r:id="rId25"/>
    <p:sldId id="291" r:id="rId26"/>
    <p:sldId id="294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2">
          <p15:clr>
            <a:srgbClr val="A4A3A4"/>
          </p15:clr>
        </p15:guide>
        <p15:guide id="2" orient="horz" pos="4131">
          <p15:clr>
            <a:srgbClr val="A4A3A4"/>
          </p15:clr>
        </p15:guide>
        <p15:guide id="3" orient="horz" pos="3642">
          <p15:clr>
            <a:srgbClr val="A4A3A4"/>
          </p15:clr>
        </p15:guide>
        <p15:guide id="4" orient="horz" pos="942">
          <p15:clr>
            <a:srgbClr val="A4A3A4"/>
          </p15:clr>
        </p15:guide>
        <p15:guide id="5" pos="181">
          <p15:clr>
            <a:srgbClr val="A4A3A4"/>
          </p15:clr>
        </p15:guide>
        <p15:guide id="6" pos="5579">
          <p15:clr>
            <a:srgbClr val="A4A3A4"/>
          </p15:clr>
        </p15:guide>
        <p15:guide id="7" pos="5261">
          <p15:clr>
            <a:srgbClr val="A4A3A4"/>
          </p15:clr>
        </p15:guide>
        <p15:guide id="8" pos="49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AD"/>
    <a:srgbClr val="00AEEF"/>
    <a:srgbClr val="00A2D3"/>
    <a:srgbClr val="0066B3"/>
    <a:srgbClr val="009D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904" autoAdjust="0"/>
    <p:restoredTop sz="94660"/>
  </p:normalViewPr>
  <p:slideViewPr>
    <p:cSldViewPr snapToGrid="0" showGuides="1">
      <p:cViewPr varScale="1">
        <p:scale>
          <a:sx n="128" d="100"/>
          <a:sy n="128" d="100"/>
        </p:scale>
        <p:origin x="408" y="176"/>
      </p:cViewPr>
      <p:guideLst>
        <p:guide orient="horz" pos="342"/>
        <p:guide orient="horz" pos="4131"/>
        <p:guide orient="horz" pos="3642"/>
        <p:guide orient="horz" pos="942"/>
        <p:guide pos="181"/>
        <p:guide pos="5579"/>
        <p:guide pos="5261"/>
        <p:guide pos="4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17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B9DD3D-B46D-5E43-B420-8F471B1101A2}" type="datetimeFigureOut">
              <a:rPr lang="en-US" smtClean="0"/>
              <a:t>4/24/19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3D575-54EE-4E4B-A8AE-9B52165722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294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A3D575-54EE-4E4B-A8AE-9B52165722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863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13DAF8-791D-48D3-A795-78DE127AE148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AU">
              <a:latin typeface="Calibri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5175" cy="34305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200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9593BA-9FA4-4007-A875-9C47D91F780F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AU">
              <a:latin typeface="Calibri" pitchFamily="34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86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2679CB-11F4-47EE-8888-034AC6AEE16F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AU">
              <a:latin typeface="Calibri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64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4C6C89-0CE6-4AB0-AF66-7C94204C9E87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A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6940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B5A9EF-7899-4279-BEEB-964AD6E83595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AU">
              <a:latin typeface="Calibri" pitchFamily="34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170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AU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895BD1-0400-45C9-9BB9-2938A46B5981}" type="slidenum">
              <a:rPr lang="en-AU" smtClean="0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AU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171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0282" y="1687526"/>
            <a:ext cx="8247276" cy="1676400"/>
          </a:xfrm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400" cap="none" baseline="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0281" y="3504100"/>
            <a:ext cx="8247276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800">
                <a:solidFill>
                  <a:srgbClr val="009DD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0282" y="370806"/>
            <a:ext cx="1220550" cy="8169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DF51E14-6841-6047-A160-00E7AD43B4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4945" y="370806"/>
            <a:ext cx="3962612" cy="173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938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Divider">
    <p:bg>
      <p:bgPr>
        <a:solidFill>
          <a:srgbClr val="009D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3359" y="1485901"/>
            <a:ext cx="8245621" cy="1695450"/>
          </a:xfrm>
          <a:solidFill>
            <a:srgbClr val="009DDB"/>
          </a:solidFill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500" cap="none" baseline="0">
                <a:solidFill>
                  <a:srgbClr val="0046A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" y="5933117"/>
            <a:ext cx="1263586" cy="81438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6336" y="6526282"/>
            <a:ext cx="4471416" cy="227814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6CD33E67-9192-42A8-8433-EF78AF09D3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4385" y="3333091"/>
            <a:ext cx="7578046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7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35600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Divider">
    <p:bg>
      <p:bgPr>
        <a:solidFill>
          <a:srgbClr val="0046A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6CD33E67-9192-42A8-8433-EF78AF09D3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14385" y="3333091"/>
            <a:ext cx="7578046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7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F97890-880D-2643-8DFB-3E1DDEEF204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046" y="6038543"/>
            <a:ext cx="1016553" cy="65517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AD996E-2001-9C49-80D9-D731E370B8E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5144" y="6534596"/>
            <a:ext cx="3488551" cy="159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14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B15136-D704-418E-A8D2-BB7D4DD907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472568"/>
            <a:ext cx="8588375" cy="561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A424126-82E4-4300-86D1-6AD79DCF671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84239" y="1452282"/>
            <a:ext cx="7406834" cy="4226206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454046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AC659-92C9-4884-9597-E3DE45F7F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17B54725-80A3-43D4-9DBA-2F514C7B451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430213" y="1337021"/>
            <a:ext cx="8445500" cy="4395441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0602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5BFBB-9077-E942-8864-98AFDEACA56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5B38EB-F62E-5F41-87E7-5FF6FC0A42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97F0A3-7087-5246-962B-DF5F6EF71B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85DA0-5485-594F-8CDC-710FB94D6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62CA54-3397-4F46-98CA-2860B35B8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6302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A5463-37F5-9A45-B0D0-C5EC30D84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8895AF-0F66-C64B-AB4D-1CC6C3AE51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0D8F44-7E6F-BF4F-B6BC-303E5E2FFB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B7C8C5-D998-474A-BE3C-DAF5125CF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517496-83F4-EB41-9D34-B84D6E5C0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132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D92F-6E06-C845-B923-037B3A420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C6275C-CBA3-7C40-B04E-E405890090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AEA5B-77FE-914E-815D-F3391FE4F5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77FDF-ED14-3B45-B3FD-0999D66CE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9DC119-EAE8-C34C-85AF-799546E6A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53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27ECCD-84B5-D749-8193-D1F0151D46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D4477E-2490-AE47-8D0A-9C0B8536C7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6BB5CA9-B8AD-394F-B208-050DC800F5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18F238-739F-604E-9A59-3644944B6C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93E68C-711B-7841-B3BE-DBCD3A6A8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F0F42A-1133-C945-87B2-DAE55B3D21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8469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129EA-4D32-D44F-907C-8D508EE581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BF2437-6645-0F4B-BCA3-6B027AC21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B99BD3-A830-2240-9DA1-1F4461AECF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286DCB2-908D-E445-8636-8FCEB9DD0E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F162C0-52A4-CE43-8E64-C662532F73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BE49BF2-9273-2C45-B6E4-45F840CD3A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482B9B3-5F4C-C149-8549-ED1F203FA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919343-C240-A345-9273-A8584D0E8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7070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BEF10-7304-7143-893F-D2DFB303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56AB09-4E14-2940-A0FB-4CAB55A116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53081C-D8D4-9D42-B886-4D02F5CBC2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D11FAAE-7B09-0B4E-ADDE-507C32515A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98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49408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28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2163" y="1395533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54292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2100">
                <a:latin typeface="Arial" pitchFamily="34" charset="0"/>
                <a:cs typeface="Arial" pitchFamily="34" charset="0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defRPr sz="1800">
                <a:latin typeface="Arial" pitchFamily="34" charset="0"/>
                <a:cs typeface="Arial" pitchFamily="34" charset="0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Courier New" panose="02070309020205020404" pitchFamily="49" charset="0"/>
              <a:buChar char="-"/>
              <a:tabLst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23207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561E975-5D01-464B-8CCD-682BA7E860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98DECE-9968-0243-9396-7D17391EF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84E60B-7BAF-3341-8DDF-A5ED8681F9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5879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42187-EE65-0B4E-BDE1-6935CEA0D6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8330B-27DD-E644-814A-9ACF9B713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AB60B2-0CD6-5C40-9618-4F8F1E412F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5EF392-1601-F34A-8028-9CAE6E03F9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912DB0-3DE1-4A49-B8C4-8E26502F9D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2A8D49-5FD0-BC4C-9CDE-DBAA420A1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2496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437EE9-5F38-6140-BCBA-358648B8F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86325D-C4E8-EE4E-AF73-363D74D51CF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A3CFBF6-D7FE-9F47-A12C-B2FE81E2D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4D4E24-FE08-4849-8E7A-72AFF074B76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97EA1A-D333-834D-BD9B-5B6D68319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198381-4682-A847-8B55-80AE2643D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50822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7C6F71-6608-2D4F-ACD9-DAFC4C64F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38443A-94CE-7F41-8B3C-169D019FF5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9BCC03-FCD9-AC45-9EF2-708324EAAA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28F3D-EE0F-1440-B4D0-AF38149B6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C5F5F1-83C5-204B-9821-5E7CA2FB6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8194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F3A251-4722-7F40-9B07-CB0599139D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FE764E-A3FA-FA49-A07E-503BD59D21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4342EC-A06E-EC4B-919A-20975A9418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978157A4-CB8F-AA41-B166-51839AE904D4}" type="datetimeFigureOut">
              <a:rPr lang="en-US" smtClean="0"/>
              <a:t>4/24/19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CB3A4-0F17-634B-B8ED-0C26F1C26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4C76B0-978B-A84E-85CE-08CCFCC0D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89069BD5-B662-0445-B3FA-06336AC025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6343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41724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28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92163" y="1716583"/>
            <a:ext cx="7559676" cy="3857624"/>
          </a:xfrm>
        </p:spPr>
        <p:txBody>
          <a:bodyPr lIns="0" tIns="0" rIns="0" bIns="0"/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Arial" panose="020B0604020202020204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0" indent="0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rgbClr val="009DDB"/>
              </a:buClr>
              <a:buFont typeface="Arial" pitchFamily="34" charset="0"/>
              <a:buNone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538163" indent="-2714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2100">
                <a:latin typeface="Arial" pitchFamily="34" charset="0"/>
                <a:cs typeface="Arial" pitchFamily="34" charset="0"/>
              </a:defRPr>
            </a:lvl3pPr>
            <a:lvl4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1800">
                <a:latin typeface="Arial" pitchFamily="34" charset="0"/>
                <a:cs typeface="Arial" pitchFamily="34" charset="0"/>
              </a:defRPr>
            </a:lvl4pPr>
            <a:lvl5pPr marL="1095375" indent="-28575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009DDB"/>
              </a:buClr>
              <a:buFont typeface="Courier New" panose="02070309020205020404" pitchFamily="49" charset="0"/>
              <a:buChar char="-"/>
              <a:defRPr sz="1500">
                <a:latin typeface="Arial" pitchFamily="34" charset="0"/>
                <a:cs typeface="Arial" pitchFamily="34" charset="0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92163" y="1287957"/>
            <a:ext cx="7559675" cy="371475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rgbClr val="009DDB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1402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ullet Content (Blu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9" y="380360"/>
            <a:ext cx="8426356" cy="581025"/>
          </a:xfrm>
        </p:spPr>
        <p:txBody>
          <a:bodyPr lIns="0" tIns="0" rIns="0" bIns="0" anchor="t" anchorCtr="0">
            <a:noAutofit/>
          </a:bodyPr>
          <a:lstStyle>
            <a:lvl1pPr algn="r">
              <a:lnSpc>
                <a:spcPts val="4000"/>
              </a:lnSpc>
              <a:defRPr sz="2800">
                <a:solidFill>
                  <a:srgbClr val="009DDB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495425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  <a:defRPr sz="2300">
                <a:solidFill>
                  <a:schemeClr val="bg2"/>
                </a:solidFill>
              </a:defRPr>
            </a:lvl1pPr>
            <a:lvl2pPr marL="542925" indent="-276225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-"/>
              <a:defRPr sz="2300" cap="none" baseline="0">
                <a:solidFill>
                  <a:schemeClr val="bg2"/>
                </a:solidFill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2100">
                <a:solidFill>
                  <a:schemeClr val="bg2"/>
                </a:solidFill>
                <a:latin typeface="+mn-lt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1800">
                <a:solidFill>
                  <a:schemeClr val="bg2"/>
                </a:solidFill>
                <a:latin typeface="+mn-lt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buClr>
                <a:schemeClr val="accent5"/>
              </a:buClr>
              <a:buFont typeface="Courier New" panose="02070309020205020404" pitchFamily="49" charset="0"/>
              <a:buChar char="-"/>
              <a:defRPr sz="15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35529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7337" y="1485901"/>
            <a:ext cx="8426357" cy="1695450"/>
          </a:xfrm>
          <a:solidFill>
            <a:srgbClr val="009DDB"/>
          </a:solidFill>
        </p:spPr>
        <p:txBody>
          <a:bodyPr lIns="0" tIns="0" rIns="0" bIns="0" anchor="b" anchorCtr="0">
            <a:noAutofit/>
          </a:bodyPr>
          <a:lstStyle>
            <a:lvl1pPr algn="r">
              <a:lnSpc>
                <a:spcPts val="6200"/>
              </a:lnSpc>
              <a:defRPr sz="4400" cap="none" baseline="0">
                <a:solidFill>
                  <a:srgbClr val="0046AD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1B37BDF-B1C6-DB43-A901-ACE1815E26E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858" y="7000403"/>
            <a:ext cx="3488551" cy="152943"/>
          </a:xfrm>
          <a:prstGeom prst="rect">
            <a:avLst/>
          </a:prstGeom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309C9799-4CAF-463B-BAC3-733A3B3BF4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7336" y="3312000"/>
            <a:ext cx="8426357" cy="622920"/>
          </a:xfrm>
        </p:spPr>
        <p:txBody>
          <a:bodyPr lIns="0" tIns="0" rIns="0" bIns="0">
            <a:normAutofit/>
          </a:bodyPr>
          <a:lstStyle>
            <a:lvl1pPr marL="0" indent="0" algn="r">
              <a:lnSpc>
                <a:spcPts val="4000"/>
              </a:lnSpc>
              <a:buNone/>
              <a:defRPr sz="2800">
                <a:solidFill>
                  <a:schemeClr val="bg2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44A6FEC-7675-4C3D-BD32-AFF46359F9B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55458" y="6202827"/>
            <a:ext cx="1016553" cy="65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508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4898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F31D2-C839-41DD-8C71-6877D758A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466" y="457200"/>
            <a:ext cx="8306348" cy="56197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0462C747-09D6-4163-83D4-FC79A520923D}"/>
              </a:ext>
            </a:extLst>
          </p:cNvPr>
          <p:cNvSpPr>
            <a:spLocks noGrp="1"/>
          </p:cNvSpPr>
          <p:nvPr>
            <p:ph type="media" sz="quarter" idx="10"/>
          </p:nvPr>
        </p:nvSpPr>
        <p:spPr>
          <a:xfrm>
            <a:off x="537882" y="1420813"/>
            <a:ext cx="8121931" cy="4103687"/>
          </a:xfrm>
        </p:spPr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0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ulle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446" y="457200"/>
            <a:ext cx="8589961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32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495425"/>
            <a:ext cx="7559676" cy="4286250"/>
          </a:xfrm>
        </p:spPr>
        <p:txBody>
          <a:bodyPr lIns="0" tIns="0" rIns="0" bIns="0"/>
          <a:lstStyle>
            <a:lvl1pPr marL="266700" indent="-266700">
              <a:lnSpc>
                <a:spcPts val="23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300">
                <a:latin typeface="Arial" pitchFamily="34" charset="0"/>
                <a:cs typeface="Arial" pitchFamily="34" charset="0"/>
              </a:defRPr>
            </a:lvl1pPr>
            <a:lvl2pPr marL="542925" indent="-276225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chemeClr val="accent5"/>
              </a:buClr>
              <a:buFont typeface="Arial" pitchFamily="34" charset="0"/>
              <a:buChar char="•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09625" indent="-2667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100">
                <a:latin typeface="Arial" pitchFamily="34" charset="0"/>
                <a:cs typeface="Arial" pitchFamily="34" charset="0"/>
              </a:defRPr>
            </a:lvl3pPr>
            <a:lvl4pPr marL="10763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4pPr>
            <a:lvl5pPr marL="13430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tabLst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0237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bhea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446" y="457200"/>
            <a:ext cx="8589961" cy="581025"/>
          </a:xfrm>
        </p:spPr>
        <p:txBody>
          <a:bodyPr lIns="0" tIns="0" rIns="0" bIns="0" anchor="t" anchorCtr="0">
            <a:normAutofit/>
          </a:bodyPr>
          <a:lstStyle>
            <a:lvl1pPr algn="r">
              <a:lnSpc>
                <a:spcPts val="4000"/>
              </a:lnSpc>
              <a:defRPr sz="3200">
                <a:solidFill>
                  <a:srgbClr val="0046A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46AD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2163" y="1924051"/>
            <a:ext cx="7559676" cy="3857624"/>
          </a:xfrm>
        </p:spPr>
        <p:txBody>
          <a:bodyPr lIns="0" tIns="0" rIns="0" bIns="0"/>
          <a:lstStyle>
            <a:lvl1pPr marL="0" indent="0">
              <a:lnSpc>
                <a:spcPts val="2300"/>
              </a:lnSpc>
              <a:spcBef>
                <a:spcPts val="0"/>
              </a:spcBef>
              <a:spcAft>
                <a:spcPts val="600"/>
              </a:spcAft>
              <a:buNone/>
              <a:defRPr sz="2300">
                <a:latin typeface="Arial" pitchFamily="34" charset="0"/>
                <a:cs typeface="Arial" pitchFamily="34" charset="0"/>
              </a:defRPr>
            </a:lvl1pPr>
            <a:lvl2pPr marL="266700" indent="-266700">
              <a:lnSpc>
                <a:spcPts val="2300"/>
              </a:lnSpc>
              <a:spcBef>
                <a:spcPts val="0"/>
              </a:spcBef>
              <a:spcAft>
                <a:spcPts val="400"/>
              </a:spcAft>
              <a:buClr>
                <a:schemeClr val="accent5"/>
              </a:buClr>
              <a:buFont typeface="Arial" pitchFamily="34" charset="0"/>
              <a:buChar char="•"/>
              <a:defRPr sz="2300" cap="none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542925" indent="-276225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5"/>
              </a:buClr>
              <a:buFont typeface="Arial" pitchFamily="34" charset="0"/>
              <a:buChar char="•"/>
              <a:defRPr sz="2100">
                <a:latin typeface="Arial" pitchFamily="34" charset="0"/>
                <a:cs typeface="Arial" pitchFamily="34" charset="0"/>
              </a:defRPr>
            </a:lvl3pPr>
            <a:lvl4pPr marL="8096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800">
                <a:latin typeface="Arial" pitchFamily="34" charset="0"/>
                <a:cs typeface="Arial" pitchFamily="34" charset="0"/>
              </a:defRPr>
            </a:lvl4pPr>
            <a:lvl5pPr marL="1076325" indent="-26670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chemeClr val="accent5"/>
              </a:buClr>
              <a:buFont typeface="Arial" pitchFamily="34" charset="0"/>
              <a:buChar char="•"/>
              <a:defRPr sz="15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792163" y="1495425"/>
            <a:ext cx="7559675" cy="371475"/>
          </a:xfr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rgbClr val="009DDB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876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7337" y="380360"/>
            <a:ext cx="8441725" cy="5619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163" y="1364797"/>
            <a:ext cx="7559675" cy="42862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337" y="6073509"/>
            <a:ext cx="978875" cy="65517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2083071-E34C-C14D-AA80-E2C6F4F5B465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0510" y="6575738"/>
            <a:ext cx="3488551" cy="15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771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50" r:id="rId8"/>
    <p:sldLayoutId id="2147483659" r:id="rId9"/>
    <p:sldLayoutId id="2147483658" r:id="rId10"/>
    <p:sldLayoutId id="2147483683" r:id="rId11"/>
    <p:sldLayoutId id="2147483660" r:id="rId12"/>
    <p:sldLayoutId id="2147483661" r:id="rId13"/>
  </p:sldLayoutIdLst>
  <p:txStyles>
    <p:titleStyle>
      <a:lvl1pPr algn="r" defTabSz="914400" rtl="0" eaLnBrk="1" latinLnBrk="0" hangingPunct="1">
        <a:lnSpc>
          <a:spcPts val="4000"/>
        </a:lnSpc>
        <a:spcBef>
          <a:spcPct val="0"/>
        </a:spcBef>
        <a:buNone/>
        <a:defRPr sz="2800" b="1" kern="1200">
          <a:solidFill>
            <a:srgbClr val="0046AD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66700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Arial" pitchFamily="34" charset="0"/>
        <a:buChar char="•"/>
        <a:defRPr sz="2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42925" indent="-2762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2300" kern="1200" cap="none" baseline="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8096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21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0763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343025" indent="-26670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9DDB"/>
        </a:buClr>
        <a:buFont typeface="Courier New" panose="02070309020205020404" pitchFamily="49" charset="0"/>
        <a:buChar char="-"/>
        <a:defRPr sz="15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87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>
            <a:extLst>
              <a:ext uri="{FF2B5EF4-FFF2-40B4-BE49-F238E27FC236}">
                <a16:creationId xmlns:a16="http://schemas.microsoft.com/office/drawing/2014/main" id="{A6B5B104-8893-AB45-A398-7F21E37D6D82}"/>
              </a:ext>
            </a:extLst>
          </p:cNvPr>
          <p:cNvSpPr txBox="1">
            <a:spLocks noChangeArrowheads="1"/>
          </p:cNvSpPr>
          <p:nvPr/>
        </p:nvSpPr>
        <p:spPr>
          <a:xfrm>
            <a:off x="4114800" y="2590800"/>
            <a:ext cx="8588375" cy="16764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en-US" sz="4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Jeans for </a:t>
            </a:r>
            <a:r>
              <a:rPr lang="en-US" altLang="en-US" sz="45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Genes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5DE8F9E-EC45-4644-A4BF-AEAAC72C6F47}"/>
              </a:ext>
            </a:extLst>
          </p:cNvPr>
          <p:cNvSpPr txBox="1">
            <a:spLocks noChangeArrowheads="1"/>
          </p:cNvSpPr>
          <p:nvPr/>
        </p:nvSpPr>
        <p:spPr>
          <a:xfrm>
            <a:off x="4114800" y="3429000"/>
            <a:ext cx="7893050" cy="623888"/>
          </a:xfrm>
          <a:prstGeom prst="rect">
            <a:avLst/>
          </a:prstGeom>
        </p:spPr>
        <p:txBody>
          <a:bodyPr rtlCol="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>
                <a:schemeClr val="accent5"/>
              </a:buClr>
              <a:buNone/>
              <a:defRPr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High School Presentation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2E24062-46A4-D043-9892-FA21B1390D9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4801" y="1119742"/>
            <a:ext cx="3061252" cy="746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75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E9693000-537E-4CCE-A5A1-81C9CAEB47A5}"/>
              </a:ext>
            </a:extLst>
          </p:cNvPr>
          <p:cNvGrpSpPr/>
          <p:nvPr/>
        </p:nvGrpSpPr>
        <p:grpSpPr>
          <a:xfrm>
            <a:off x="585927" y="954812"/>
            <a:ext cx="8256233" cy="4362450"/>
            <a:chOff x="585927" y="954812"/>
            <a:chExt cx="8256233" cy="4362450"/>
          </a:xfrm>
        </p:grpSpPr>
        <p:pic>
          <p:nvPicPr>
            <p:cNvPr id="8194" name="Picture 2" descr="Image result for length of dna in a human body">
              <a:extLst>
                <a:ext uri="{FF2B5EF4-FFF2-40B4-BE49-F238E27FC236}">
                  <a16:creationId xmlns:a16="http://schemas.microsoft.com/office/drawing/2014/main" id="{A3CEE1C8-4E8B-43F5-A896-F5A126EBA3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5927" y="954812"/>
              <a:ext cx="8256233" cy="4362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0D718021-7F1C-4B96-B02F-49CBA3AE31E8}"/>
                </a:ext>
              </a:extLst>
            </p:cNvPr>
            <p:cNvSpPr/>
            <p:nvPr/>
          </p:nvSpPr>
          <p:spPr>
            <a:xfrm>
              <a:off x="665826" y="1047566"/>
              <a:ext cx="1899821" cy="107419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169402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9"/>
          <p:cNvGrpSpPr>
            <a:grpSpLocks/>
          </p:cNvGrpSpPr>
          <p:nvPr/>
        </p:nvGrpSpPr>
        <p:grpSpPr bwMode="auto">
          <a:xfrm>
            <a:off x="612470" y="1500188"/>
            <a:ext cx="7939697" cy="3600450"/>
            <a:chOff x="248" y="1241"/>
            <a:chExt cx="5453" cy="2382"/>
          </a:xfrm>
        </p:grpSpPr>
        <p:pic>
          <p:nvPicPr>
            <p:cNvPr id="16393" name="Picture 3" descr="Female Chromosom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8" y="1243"/>
              <a:ext cx="2544" cy="238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6394" name="Picture 4" descr="Male chromosomes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57" y="1241"/>
              <a:ext cx="2544" cy="2382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16387" name="Text Box 10"/>
          <p:cNvSpPr txBox="1">
            <a:spLocks noChangeArrowheads="1"/>
          </p:cNvSpPr>
          <p:nvPr/>
        </p:nvSpPr>
        <p:spPr bwMode="auto">
          <a:xfrm>
            <a:off x="1970819" y="5095875"/>
            <a:ext cx="9874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female</a:t>
            </a:r>
          </a:p>
        </p:txBody>
      </p:sp>
      <p:sp>
        <p:nvSpPr>
          <p:cNvPr id="16388" name="Text Box 11"/>
          <p:cNvSpPr txBox="1">
            <a:spLocks noChangeArrowheads="1"/>
          </p:cNvSpPr>
          <p:nvPr/>
        </p:nvSpPr>
        <p:spPr bwMode="auto">
          <a:xfrm>
            <a:off x="6411181" y="5095875"/>
            <a:ext cx="76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="1" dirty="0"/>
              <a:t>male</a:t>
            </a:r>
          </a:p>
        </p:txBody>
      </p:sp>
      <p:grpSp>
        <p:nvGrpSpPr>
          <p:cNvPr id="16389" name="Group 14"/>
          <p:cNvGrpSpPr>
            <a:grpSpLocks/>
          </p:cNvGrpSpPr>
          <p:nvPr/>
        </p:nvGrpSpPr>
        <p:grpSpPr bwMode="auto">
          <a:xfrm>
            <a:off x="3513138" y="5319713"/>
            <a:ext cx="2033587" cy="701675"/>
            <a:chOff x="2085" y="3639"/>
            <a:chExt cx="1281" cy="442"/>
          </a:xfrm>
        </p:grpSpPr>
        <p:sp>
          <p:nvSpPr>
            <p:cNvPr id="9223" name="Text Box 12"/>
            <p:cNvSpPr txBox="1">
              <a:spLocks noChangeArrowheads="1"/>
            </p:cNvSpPr>
            <p:nvPr/>
          </p:nvSpPr>
          <p:spPr bwMode="auto">
            <a:xfrm>
              <a:off x="2085" y="3639"/>
              <a:ext cx="777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accent5"/>
                  </a:solidFill>
                  <a:latin typeface="+mn-lt"/>
                  <a:cs typeface="+mn-cs"/>
                </a:rPr>
                <a:t>sperm  =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accent5"/>
                  </a:solidFill>
                  <a:latin typeface="+mn-lt"/>
                  <a:cs typeface="+mn-cs"/>
                </a:rPr>
                <a:t>egg  =</a:t>
              </a:r>
            </a:p>
          </p:txBody>
        </p:sp>
        <p:sp>
          <p:nvSpPr>
            <p:cNvPr id="9224" name="Text Box 13"/>
            <p:cNvSpPr txBox="1">
              <a:spLocks noChangeArrowheads="1"/>
            </p:cNvSpPr>
            <p:nvPr/>
          </p:nvSpPr>
          <p:spPr bwMode="auto">
            <a:xfrm>
              <a:off x="2904" y="3639"/>
              <a:ext cx="462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accent5"/>
                  </a:solidFill>
                  <a:latin typeface="+mn-lt"/>
                  <a:cs typeface="+mn-cs"/>
                </a:rPr>
                <a:t>X , Y</a:t>
              </a:r>
            </a:p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000" b="1" dirty="0">
                  <a:solidFill>
                    <a:schemeClr val="accent5"/>
                  </a:solidFill>
                  <a:latin typeface="+mn-lt"/>
                  <a:cs typeface="+mn-cs"/>
                </a:rPr>
                <a:t>X , X</a:t>
              </a:r>
            </a:p>
          </p:txBody>
        </p:sp>
      </p:grpSp>
      <p:sp>
        <p:nvSpPr>
          <p:cNvPr id="16390" name="Title 10"/>
          <p:cNvSpPr>
            <a:spLocks noGrp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Humans have 46 chromosomes (23 pairs)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en-AU" dirty="0"/>
              <a:t>23 chromosomes from the egg and 23 from the sperm combine to make a human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05B285D-C6B5-244D-B799-203C41B446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657" y="1540566"/>
            <a:ext cx="7000685" cy="427382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CA2BBC0-1603-0443-987A-07D76E89D5A6}"/>
              </a:ext>
            </a:extLst>
          </p:cNvPr>
          <p:cNvSpPr txBox="1">
            <a:spLocks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/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28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AU">
                <a:solidFill>
                  <a:schemeClr val="bg2"/>
                </a:solidFill>
                <a:cs typeface="Arial" charset="0"/>
              </a:rPr>
              <a:t>To do this, cells need to divide…</a:t>
            </a:r>
            <a:endParaRPr lang="en-US" dirty="0">
              <a:solidFill>
                <a:schemeClr val="bg2"/>
              </a:solidFill>
              <a:cs typeface="Arial" charset="0"/>
            </a:endParaRPr>
          </a:p>
        </p:txBody>
      </p:sp>
      <p:pic>
        <p:nvPicPr>
          <p:cNvPr id="4" name="Picture 7" descr="HeLa D2AA atub(G) D2(R) 01_Crop3">
            <a:extLst>
              <a:ext uri="{FF2B5EF4-FFF2-40B4-BE49-F238E27FC236}">
                <a16:creationId xmlns:a16="http://schemas.microsoft.com/office/drawing/2014/main" id="{CB7AFFB2-5EB7-2643-BBEC-19D2430AB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415" y="1383916"/>
            <a:ext cx="3290958" cy="230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NAreplication">
            <a:extLst>
              <a:ext uri="{FF2B5EF4-FFF2-40B4-BE49-F238E27FC236}">
                <a16:creationId xmlns:a16="http://schemas.microsoft.com/office/drawing/2014/main" id="{CFAE669B-4086-BE47-9EF5-7CE39AA1F4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7121" y="3546780"/>
            <a:ext cx="2534168" cy="25672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860EE9-C14B-0643-95AE-2B80FC5EFBFF}"/>
              </a:ext>
            </a:extLst>
          </p:cNvPr>
          <p:cNvSpPr/>
          <p:nvPr/>
        </p:nvSpPr>
        <p:spPr>
          <a:xfrm>
            <a:off x="4380949" y="266488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>
                <a:solidFill>
                  <a:schemeClr val="bg2"/>
                </a:solidFill>
              </a:rPr>
              <a:t>…and DNA needs to replicate – this can lead to mistakes (or mutations) in genes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13259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>
            <a:extLst>
              <a:ext uri="{FF2B5EF4-FFF2-40B4-BE49-F238E27FC236}">
                <a16:creationId xmlns:a16="http://schemas.microsoft.com/office/drawing/2014/main" id="{8331AC14-EB6F-47F2-B18B-811980079F38}"/>
              </a:ext>
            </a:extLst>
          </p:cNvPr>
          <p:cNvSpPr txBox="1">
            <a:spLocks noChangeArrowheads="1"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 rtlCol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2800" dirty="0"/>
              <a:t>What if a cupcake recipe was wrong &amp; we put </a:t>
            </a:r>
            <a:r>
              <a:rPr lang="en-US" sz="2800" u="sng" dirty="0"/>
              <a:t>salt</a:t>
            </a:r>
            <a:r>
              <a:rPr lang="en-US" sz="2800" dirty="0"/>
              <a:t> instead of sugar in our cupcakes?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6E92F0-A8A1-D74F-A169-3964831799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5772" y="1550504"/>
            <a:ext cx="7190509" cy="4383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5794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8A03B8B3-99E3-4D9D-99A4-692E4DCA6A75}"/>
              </a:ext>
            </a:extLst>
          </p:cNvPr>
          <p:cNvSpPr txBox="1">
            <a:spLocks noChangeArrowheads="1"/>
          </p:cNvSpPr>
          <p:nvPr/>
        </p:nvSpPr>
        <p:spPr>
          <a:xfrm>
            <a:off x="287338" y="457200"/>
            <a:ext cx="8589962" cy="581025"/>
          </a:xfrm>
          <a:prstGeom prst="rect">
            <a:avLst/>
          </a:prstGeom>
        </p:spPr>
        <p:txBody>
          <a:bodyPr rtlCol="0"/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z="2800" dirty="0"/>
              <a:t>Our bodies are the same. </a:t>
            </a:r>
          </a:p>
          <a:p>
            <a:pPr>
              <a:defRPr/>
            </a:pPr>
            <a:r>
              <a:rPr lang="en-US" sz="2800" dirty="0"/>
              <a:t>If our gene recipe is changed (mutated), we can have a birth defect or genetic disease </a:t>
            </a:r>
            <a:br>
              <a:rPr lang="en-US" sz="2800" dirty="0"/>
            </a:br>
            <a:endParaRPr lang="en-US" sz="2800" dirty="0"/>
          </a:p>
        </p:txBody>
      </p:sp>
      <p:pic>
        <p:nvPicPr>
          <p:cNvPr id="9218" name="Picture 2" descr="https://www.cmri.org.au/getattachment/Support-Us/Donate/Appeals/Cure-Childhood-Disease/cure-child-resize.jpg.aspx">
            <a:extLst>
              <a:ext uri="{FF2B5EF4-FFF2-40B4-BE49-F238E27FC236}">
                <a16:creationId xmlns:a16="http://schemas.microsoft.com/office/drawing/2014/main" id="{A48D2D9B-9539-4626-9269-3F93BDCE6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422" y="2376090"/>
            <a:ext cx="7523374" cy="3385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61113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1F0AC54C-EC37-4099-B7D9-FB4358267AA4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536575"/>
            <a:ext cx="8245475" cy="1695450"/>
          </a:xfrm>
        </p:spPr>
        <p:txBody>
          <a:bodyPr/>
          <a:lstStyle/>
          <a:p>
            <a:pPr algn="ctr"/>
            <a:r>
              <a:rPr lang="en-US" b="0" dirty="0"/>
              <a:t>This is why</a:t>
            </a:r>
            <a:br>
              <a:rPr lang="en-US" dirty="0"/>
            </a:br>
            <a:r>
              <a:rPr lang="en-US" dirty="0"/>
              <a:t>Children’s Medical Research Institute </a:t>
            </a:r>
            <a:r>
              <a:rPr lang="en-US" b="0" dirty="0"/>
              <a:t>exists</a:t>
            </a:r>
            <a:r>
              <a:rPr lang="en-US" dirty="0"/>
              <a:t> 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6C824361-02E2-4B62-A37E-C535DD9F60F9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4240213" y="2025374"/>
            <a:ext cx="4903787" cy="37989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We do research to understand:</a:t>
            </a:r>
          </a:p>
          <a:p>
            <a:pPr lvl="1"/>
            <a:r>
              <a:rPr lang="en-US" dirty="0"/>
              <a:t>genes, </a:t>
            </a:r>
          </a:p>
          <a:p>
            <a:pPr lvl="1"/>
            <a:r>
              <a:rPr lang="en-US" dirty="0"/>
              <a:t>what can go wrong with them, </a:t>
            </a:r>
          </a:p>
          <a:p>
            <a:pPr lvl="1"/>
            <a:r>
              <a:rPr lang="en-US" dirty="0"/>
              <a:t>and how to fix it!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A5D2BB-F2B0-B24A-BEB4-3276B398B37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750" y="2025374"/>
            <a:ext cx="3811463" cy="289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059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CE9178-E9FA-45E0-823B-9CEB561763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Children’s Medical Research Institute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705CE-F08D-460C-8875-B9B10F05D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588" y="1255728"/>
            <a:ext cx="7559676" cy="102583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Children’s Medical Research Institute is 60 years old!</a:t>
            </a:r>
          </a:p>
          <a:p>
            <a:r>
              <a:rPr lang="en-US" dirty="0"/>
              <a:t>Our scientists created the rubella vaccine to prevent birth defects </a:t>
            </a:r>
          </a:p>
          <a:p>
            <a:r>
              <a:rPr lang="en-US" dirty="0"/>
              <a:t>They even invented incubators to help babies born prematurely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2DA4A4-DA61-4E68-8E0E-C49604E79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2207" y="2938508"/>
            <a:ext cx="2931157" cy="29311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3AD8ECA-CE75-4E4D-8325-A80BB61B02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294" b="8604"/>
          <a:stretch/>
        </p:blipFill>
        <p:spPr>
          <a:xfrm>
            <a:off x="1000636" y="2858611"/>
            <a:ext cx="3667424" cy="301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6849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05D9D3-4D56-4EC3-BCF0-2D76CDFD9CB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1423988"/>
            <a:ext cx="8061325" cy="954087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>
                <a:solidFill>
                  <a:srgbClr val="00AEEF"/>
                </a:solidFill>
              </a:rPr>
              <a:t>Nowadays our scientists are finding cures for children’s genetic diseases—like cancer and cystic fibrosis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E3CAB33-C671-461A-BF2E-A3DC113C5D6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8589963" cy="581025"/>
          </a:xfrm>
        </p:spPr>
        <p:txBody>
          <a:bodyPr>
            <a:normAutofit/>
          </a:bodyPr>
          <a:lstStyle/>
          <a:p>
            <a:r>
              <a:rPr lang="en-US" dirty="0"/>
              <a:t>Children’s Medical Research Institute</a:t>
            </a:r>
          </a:p>
        </p:txBody>
      </p:sp>
      <p:pic>
        <p:nvPicPr>
          <p:cNvPr id="2052" name="Picture 4" descr="ProCan Lab">
            <a:extLst>
              <a:ext uri="{FF2B5EF4-FFF2-40B4-BE49-F238E27FC236}">
                <a16:creationId xmlns:a16="http://schemas.microsoft.com/office/drawing/2014/main" id="{05500F77-AF44-40EC-A41E-DCC7109BC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11756" y="2485025"/>
            <a:ext cx="4169843" cy="2779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A person standing in a room&#10;&#10;Description automatically generated">
            <a:extLst>
              <a:ext uri="{FF2B5EF4-FFF2-40B4-BE49-F238E27FC236}">
                <a16:creationId xmlns:a16="http://schemas.microsoft.com/office/drawing/2014/main" id="{84ABC18B-9C02-5040-AC92-102EB90E15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900" y="2486025"/>
            <a:ext cx="4168343" cy="2778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700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4F3124-8A84-4346-8698-2A9ED9F38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078" y="488272"/>
            <a:ext cx="2902603" cy="53161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BBDDB91-4420-4F4A-BE36-3E11AFDC0775}"/>
              </a:ext>
            </a:extLst>
          </p:cNvPr>
          <p:cNvSpPr txBox="1"/>
          <p:nvPr/>
        </p:nvSpPr>
        <p:spPr>
          <a:xfrm>
            <a:off x="4403228" y="1549722"/>
            <a:ext cx="393280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This is Chloe. She’s 4.</a:t>
            </a:r>
          </a:p>
          <a:p>
            <a:endParaRPr lang="en-US" dirty="0"/>
          </a:p>
          <a:p>
            <a:r>
              <a:rPr lang="en-US" dirty="0"/>
              <a:t>Changes in her genes caused her to get Kidney </a:t>
            </a:r>
            <a:r>
              <a:rPr lang="en-US" u="sng" dirty="0"/>
              <a:t>Cancer</a:t>
            </a:r>
            <a:r>
              <a:rPr lang="en-US" dirty="0"/>
              <a:t> when she was a baby.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medicine developed by scientists and administered by doctors, she got better.</a:t>
            </a:r>
          </a:p>
        </p:txBody>
      </p:sp>
    </p:spTree>
    <p:extLst>
      <p:ext uri="{BB962C8B-B14F-4D97-AF65-F5344CB8AC3E}">
        <p14:creationId xmlns:p14="http://schemas.microsoft.com/office/powerpoint/2010/main" val="4201952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>
            <a:extLst>
              <a:ext uri="{FF2B5EF4-FFF2-40B4-BE49-F238E27FC236}">
                <a16:creationId xmlns:a16="http://schemas.microsoft.com/office/drawing/2014/main" id="{E6472C25-1F6C-4096-8191-A98077080C4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8843" y="2600187"/>
            <a:ext cx="8588375" cy="1695450"/>
          </a:xfrm>
          <a:noFill/>
        </p:spPr>
        <p:txBody>
          <a:bodyPr rtlCol="0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/>
              <a:t>What are ‘genes’?</a:t>
            </a:r>
          </a:p>
        </p:txBody>
      </p:sp>
      <p:sp>
        <p:nvSpPr>
          <p:cNvPr id="7171" name="Rectangle 4">
            <a:extLst>
              <a:ext uri="{FF2B5EF4-FFF2-40B4-BE49-F238E27FC236}">
                <a16:creationId xmlns:a16="http://schemas.microsoft.com/office/drawing/2014/main" id="{8430E487-301D-4C1B-B68C-0C1102C504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47630" y="4257813"/>
            <a:ext cx="7893050" cy="623888"/>
          </a:xfrm>
        </p:spPr>
        <p:txBody>
          <a:bodyPr/>
          <a:lstStyle/>
          <a:p>
            <a:pPr eaLnBrk="1" hangingPunct="1"/>
            <a:r>
              <a:rPr lang="en-US" altLang="en-US" dirty="0">
                <a:solidFill>
                  <a:srgbClr val="0046AD"/>
                </a:solidFill>
              </a:rPr>
              <a:t>And why are they important?</a:t>
            </a: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B96A175-8B06-47CD-840A-4C64C036C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2893" y="507089"/>
            <a:ext cx="2941098" cy="53569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8C97878-9D23-47F4-8EC7-9E648D1A1141}"/>
              </a:ext>
            </a:extLst>
          </p:cNvPr>
          <p:cNvSpPr txBox="1"/>
          <p:nvPr/>
        </p:nvSpPr>
        <p:spPr>
          <a:xfrm>
            <a:off x="4283765" y="1607922"/>
            <a:ext cx="389729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This is Ryan. He’s only 2.</a:t>
            </a:r>
          </a:p>
          <a:p>
            <a:endParaRPr lang="en-US" dirty="0"/>
          </a:p>
          <a:p>
            <a:r>
              <a:rPr lang="en-US" dirty="0"/>
              <a:t>A very small change in one of Ryan’s genes caused him to have </a:t>
            </a:r>
            <a:r>
              <a:rPr lang="en-US" u="sng" dirty="0"/>
              <a:t>Cystic Fibrosis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dirty="0"/>
              <a:t>It makes it hard for him to breathe, and he has to go to hospital a lot.</a:t>
            </a:r>
          </a:p>
          <a:p>
            <a:endParaRPr lang="en-US" dirty="0"/>
          </a:p>
          <a:p>
            <a:r>
              <a:rPr lang="en-US" dirty="0"/>
              <a:t>He will have this genetic disease all of his life, unless scientists can find a cure.</a:t>
            </a:r>
          </a:p>
        </p:txBody>
      </p:sp>
    </p:spTree>
    <p:extLst>
      <p:ext uri="{BB962C8B-B14F-4D97-AF65-F5344CB8AC3E}">
        <p14:creationId xmlns:p14="http://schemas.microsoft.com/office/powerpoint/2010/main" val="10166474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84E631-84A6-4328-9D7A-B2D6D98E7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does Jeans for Genes do?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A6C5E-758E-4551-87B3-4A5498AF51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926" y="1212865"/>
            <a:ext cx="8191481" cy="1149780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sz="1800" dirty="0"/>
              <a:t>Jeans for Genes was created to help Children’s Medical Research Institute raise money so find new treatments and cures for kids like Ryan and Chloe. </a:t>
            </a:r>
          </a:p>
          <a:p>
            <a:pPr marL="0" indent="0" algn="r">
              <a:buNone/>
            </a:pPr>
            <a:r>
              <a:rPr lang="en-US" sz="1800" b="1" dirty="0"/>
              <a:t>We believe kids should have a chance to just be kids</a:t>
            </a:r>
            <a:r>
              <a:rPr lang="en-US" sz="1800" dirty="0"/>
              <a:t>!</a:t>
            </a:r>
          </a:p>
          <a:p>
            <a:pPr algn="r"/>
            <a:endParaRPr lang="en-US" sz="1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EFA93B-F4FD-4537-B344-42F928FE47A2}"/>
              </a:ext>
            </a:extLst>
          </p:cNvPr>
          <p:cNvSpPr txBox="1"/>
          <p:nvPr/>
        </p:nvSpPr>
        <p:spPr>
          <a:xfrm>
            <a:off x="2044254" y="5533016"/>
            <a:ext cx="49206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Here are some of our scientists who are working on cures when not raising money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C40B87-46FA-8B4A-ABBC-9351D0BC5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9123" y="2257225"/>
            <a:ext cx="4785754" cy="3195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590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976E58-3BBC-45B6-9E2C-BEE0D8925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your school can do to help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623962-6D60-41F1-AB2A-6A2F188E5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933" y="1367917"/>
            <a:ext cx="3957391" cy="4349301"/>
          </a:xfrm>
        </p:spPr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Sign up at </a:t>
            </a:r>
            <a:r>
              <a:rPr lang="en-US" dirty="0">
                <a:solidFill>
                  <a:srgbClr val="00AEEF"/>
                </a:solidFill>
              </a:rPr>
              <a:t>jeansforgenes.org.au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Hold a denim mufti day, movie night, or blue cupcake sale to raise money.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It doesn’t have to be in August—you can help any time!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Send in the money so our researchers can start finding cures!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Send your photos too. We love seeing happy students learning about genes and helping kids in need. </a:t>
            </a:r>
          </a:p>
          <a:p>
            <a:pPr marL="457200" indent="-457200">
              <a:buFont typeface="+mj-lt"/>
              <a:buAutoNum type="arabicPeriod"/>
            </a:pP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6388FBD-C23C-4105-9B4E-57D1E19735C1}"/>
              </a:ext>
            </a:extLst>
          </p:cNvPr>
          <p:cNvSpPr txBox="1"/>
          <p:nvPr/>
        </p:nvSpPr>
        <p:spPr>
          <a:xfrm>
            <a:off x="5417917" y="5208080"/>
            <a:ext cx="24673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rgbClr val="00AEEF"/>
                </a:solidFill>
              </a:rPr>
              <a:t>Thank you!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4521549-5B6A-184B-A913-D147856883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311" y="1367917"/>
            <a:ext cx="3597096" cy="4915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43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 descr="A group of people posing for the camera&#10;&#10;Description automatically generated">
            <a:extLst>
              <a:ext uri="{FF2B5EF4-FFF2-40B4-BE49-F238E27FC236}">
                <a16:creationId xmlns:a16="http://schemas.microsoft.com/office/drawing/2014/main" id="{0AC2C278-1C62-894F-9C07-2FD8AEB5170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226" y="992619"/>
            <a:ext cx="5625548" cy="3748782"/>
          </a:xfrm>
          <a:prstGeom prst="rect">
            <a:avLst/>
          </a:prstGeom>
        </p:spPr>
      </p:pic>
      <p:sp>
        <p:nvSpPr>
          <p:cNvPr id="4" name="Rectangle 4">
            <a:extLst>
              <a:ext uri="{FF2B5EF4-FFF2-40B4-BE49-F238E27FC236}">
                <a16:creationId xmlns:a16="http://schemas.microsoft.com/office/drawing/2014/main" id="{1823C78A-4C9B-4D31-A50F-8AF81F2251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53466" y="369798"/>
            <a:ext cx="8306348" cy="56197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>
                <a:solidFill>
                  <a:srgbClr val="00AEEF"/>
                </a:solidFill>
              </a:rPr>
              <a:t>Genes ≠ Jeans</a:t>
            </a:r>
            <a:r>
              <a:rPr lang="en-US" dirty="0">
                <a:solidFill>
                  <a:schemeClr val="bg2"/>
                </a:solidFill>
              </a:rPr>
              <a:t>!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F851478-148A-4FE6-9063-C30570A662F5}"/>
              </a:ext>
            </a:extLst>
          </p:cNvPr>
          <p:cNvSpPr txBox="1">
            <a:spLocks noChangeArrowheads="1"/>
          </p:cNvSpPr>
          <p:nvPr/>
        </p:nvSpPr>
        <p:spPr>
          <a:xfrm>
            <a:off x="577434" y="4862545"/>
            <a:ext cx="8305800" cy="561975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200" b="1" kern="1200">
                <a:solidFill>
                  <a:srgbClr val="0046AD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>
              <a:defRPr/>
            </a:pPr>
            <a:r>
              <a:rPr lang="en-US" dirty="0">
                <a:solidFill>
                  <a:srgbClr val="00AEEF"/>
                </a:solidFill>
              </a:rPr>
              <a:t>Genes are the recipes for making </a:t>
            </a:r>
            <a:r>
              <a:rPr lang="en-US" u="sng" dirty="0">
                <a:solidFill>
                  <a:srgbClr val="00AEEF"/>
                </a:solidFill>
              </a:rPr>
              <a:t>you</a:t>
            </a:r>
            <a:r>
              <a:rPr lang="en-US" dirty="0">
                <a:solidFill>
                  <a:schemeClr val="bg2"/>
                </a:solidFill>
              </a:rPr>
              <a:t>!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DE7FB49E-6F60-4C3C-B737-E7153CF4D08F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5247861" y="1101409"/>
            <a:ext cx="2277926" cy="812609"/>
          </a:xfrm>
          <a:prstGeom prst="straightConnector1">
            <a:avLst/>
          </a:prstGeom>
          <a:ln w="38100">
            <a:solidFill>
              <a:srgbClr val="00AEE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6D7F7401-9514-4F51-9B1B-F68EDC7175DD}"/>
              </a:ext>
            </a:extLst>
          </p:cNvPr>
          <p:cNvSpPr txBox="1"/>
          <p:nvPr/>
        </p:nvSpPr>
        <p:spPr>
          <a:xfrm>
            <a:off x="7525787" y="778243"/>
            <a:ext cx="1452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Genes for hair </a:t>
            </a:r>
            <a:r>
              <a:rPr lang="en-US" dirty="0" err="1"/>
              <a:t>colour</a:t>
            </a:r>
            <a:endParaRPr lang="en-US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4A48495-C5F5-4AA5-96B1-4BD97086E3F2}"/>
              </a:ext>
            </a:extLst>
          </p:cNvPr>
          <p:cNvCxnSpPr>
            <a:cxnSpLocks/>
          </p:cNvCxnSpPr>
          <p:nvPr/>
        </p:nvCxnSpPr>
        <p:spPr>
          <a:xfrm>
            <a:off x="1633491" y="1838324"/>
            <a:ext cx="1578360" cy="314677"/>
          </a:xfrm>
          <a:prstGeom prst="straightConnector1">
            <a:avLst/>
          </a:prstGeom>
          <a:ln w="38100">
            <a:solidFill>
              <a:srgbClr val="00AEE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A1DAC15F-6F75-4BA9-BC7E-A6F64FD4F9A9}"/>
              </a:ext>
            </a:extLst>
          </p:cNvPr>
          <p:cNvSpPr txBox="1"/>
          <p:nvPr/>
        </p:nvSpPr>
        <p:spPr>
          <a:xfrm>
            <a:off x="391799" y="1510942"/>
            <a:ext cx="1452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Genes for eye </a:t>
            </a:r>
            <a:r>
              <a:rPr lang="en-US" dirty="0" err="1"/>
              <a:t>colour</a:t>
            </a:r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46DB7B2-6EE4-41F9-8273-FB8CEF7DDC6E}"/>
              </a:ext>
            </a:extLst>
          </p:cNvPr>
          <p:cNvCxnSpPr>
            <a:cxnSpLocks/>
          </p:cNvCxnSpPr>
          <p:nvPr/>
        </p:nvCxnSpPr>
        <p:spPr>
          <a:xfrm flipH="1" flipV="1">
            <a:off x="6028775" y="2287768"/>
            <a:ext cx="1497012" cy="1141232"/>
          </a:xfrm>
          <a:prstGeom prst="straightConnector1">
            <a:avLst/>
          </a:prstGeom>
          <a:ln w="38100">
            <a:solidFill>
              <a:srgbClr val="00AEE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B0456F06-96F5-4F09-AB71-4A8458805963}"/>
              </a:ext>
            </a:extLst>
          </p:cNvPr>
          <p:cNvSpPr txBox="1"/>
          <p:nvPr/>
        </p:nvSpPr>
        <p:spPr>
          <a:xfrm>
            <a:off x="7501631" y="3207604"/>
            <a:ext cx="17470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Genes for dimples and how you smile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560221-F300-4DDD-A003-FF4827F8D6DC}"/>
              </a:ext>
            </a:extLst>
          </p:cNvPr>
          <p:cNvSpPr txBox="1"/>
          <p:nvPr/>
        </p:nvSpPr>
        <p:spPr>
          <a:xfrm>
            <a:off x="1844424" y="5367349"/>
            <a:ext cx="56813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46AD"/>
                </a:solidFill>
              </a:rPr>
              <a:t>It takes 20,000 genes to make you</a:t>
            </a:r>
          </a:p>
        </p:txBody>
      </p:sp>
    </p:spTree>
    <p:extLst>
      <p:ext uri="{BB962C8B-B14F-4D97-AF65-F5344CB8AC3E}">
        <p14:creationId xmlns:p14="http://schemas.microsoft.com/office/powerpoint/2010/main" val="23802250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>
            <a:normAutofit/>
          </a:bodyPr>
          <a:lstStyle/>
          <a:p>
            <a:pPr eaLnBrk="1" hangingPunct="1"/>
            <a:r>
              <a:rPr lang="en-AU" dirty="0">
                <a:latin typeface="Arial" charset="0"/>
                <a:cs typeface="Arial" charset="0"/>
              </a:rPr>
              <a:t>We all begin as 1 cell that replicates into many</a:t>
            </a:r>
          </a:p>
        </p:txBody>
      </p:sp>
      <p:pic>
        <p:nvPicPr>
          <p:cNvPr id="11267" name="Picture 4" descr="SEM_fertilization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792163" y="1495425"/>
            <a:ext cx="2890837" cy="1979613"/>
          </a:xfrm>
        </p:spPr>
      </p:pic>
      <p:pic>
        <p:nvPicPr>
          <p:cNvPr id="470021" name="Picture 5" descr="SEM_morul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700837" y="1495424"/>
            <a:ext cx="1651000" cy="1979613"/>
          </a:xfrm>
        </p:spPr>
      </p:pic>
      <p:pic>
        <p:nvPicPr>
          <p:cNvPr id="470019" name="Picture 3" descr="mouse_3dayblast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40212" y="1449387"/>
            <a:ext cx="1976438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0022" name="Picture 6" descr="bab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16250" y="3538538"/>
            <a:ext cx="2622550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0023" name="Picture 7" descr="water baby ADJUSTED 8895-c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6650" y="3538538"/>
            <a:ext cx="2135188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0024" name="Picture 8" descr="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92163" y="3538538"/>
            <a:ext cx="1584325" cy="197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48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AU" dirty="0"/>
              <a:t>Each different type of cell has a purpose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02381A-5B30-46EA-8AA0-47BA9289F41B}"/>
              </a:ext>
            </a:extLst>
          </p:cNvPr>
          <p:cNvSpPr txBox="1"/>
          <p:nvPr/>
        </p:nvSpPr>
        <p:spPr>
          <a:xfrm>
            <a:off x="635363" y="5410240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blood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35E3558-EB47-442D-AA4F-8589F60A0320}"/>
              </a:ext>
            </a:extLst>
          </p:cNvPr>
          <p:cNvSpPr txBox="1"/>
          <p:nvPr/>
        </p:nvSpPr>
        <p:spPr>
          <a:xfrm>
            <a:off x="2577135" y="5450443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brain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BE05ED-886F-47C7-85CF-65F20C32ACCE}"/>
              </a:ext>
            </a:extLst>
          </p:cNvPr>
          <p:cNvSpPr txBox="1"/>
          <p:nvPr/>
        </p:nvSpPr>
        <p:spPr>
          <a:xfrm>
            <a:off x="4564397" y="1189875"/>
            <a:ext cx="9156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muscle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810EBF8-5830-4922-8EC2-1F660C0D6350}"/>
              </a:ext>
            </a:extLst>
          </p:cNvPr>
          <p:cNvSpPr txBox="1"/>
          <p:nvPr/>
        </p:nvSpPr>
        <p:spPr>
          <a:xfrm>
            <a:off x="6545762" y="1206305"/>
            <a:ext cx="6078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liver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4F3EE8F-581F-4044-8D50-C82E1B76167D}"/>
              </a:ext>
            </a:extLst>
          </p:cNvPr>
          <p:cNvSpPr txBox="1"/>
          <p:nvPr/>
        </p:nvSpPr>
        <p:spPr>
          <a:xfrm>
            <a:off x="4564397" y="5434569"/>
            <a:ext cx="569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hair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88E2FB2-3F63-4397-A6B8-DF3678E59B6E}"/>
              </a:ext>
            </a:extLst>
          </p:cNvPr>
          <p:cNvSpPr txBox="1"/>
          <p:nvPr/>
        </p:nvSpPr>
        <p:spPr>
          <a:xfrm>
            <a:off x="619017" y="1166102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eye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4F72009-9DCC-4EC6-8CDD-A71B19D9760D}"/>
              </a:ext>
            </a:extLst>
          </p:cNvPr>
          <p:cNvSpPr txBox="1"/>
          <p:nvPr/>
        </p:nvSpPr>
        <p:spPr>
          <a:xfrm>
            <a:off x="6524774" y="5434569"/>
            <a:ext cx="5950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skin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3AAACD-2997-422C-B6F9-1A6468DEEEF4}"/>
              </a:ext>
            </a:extLst>
          </p:cNvPr>
          <p:cNvSpPr txBox="1"/>
          <p:nvPr/>
        </p:nvSpPr>
        <p:spPr>
          <a:xfrm>
            <a:off x="2575829" y="1142860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bone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DA4D045-A507-5949-B232-AA141A91F7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516" y="1512192"/>
            <a:ext cx="9144000" cy="40777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76A50-1765-48E9-9540-047C75474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bodies contain </a:t>
            </a:r>
            <a:r>
              <a:rPr lang="en-US" u="sng" dirty="0"/>
              <a:t>37 trillion </a:t>
            </a:r>
            <a:r>
              <a:rPr lang="en-US" dirty="0"/>
              <a:t>cells</a:t>
            </a:r>
          </a:p>
        </p:txBody>
      </p:sp>
      <p:pic>
        <p:nvPicPr>
          <p:cNvPr id="6146" name="Picture 2" descr="Image result for number of cells in human body">
            <a:extLst>
              <a:ext uri="{FF2B5EF4-FFF2-40B4-BE49-F238E27FC236}">
                <a16:creationId xmlns:a16="http://schemas.microsoft.com/office/drawing/2014/main" id="{9C5CD77D-8D4D-4498-806E-FAF11F15BB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3800" y="1009345"/>
            <a:ext cx="4968134" cy="4839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465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Nucleu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3150" y="1495425"/>
            <a:ext cx="4738688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itle 1"/>
          <p:cNvSpPr>
            <a:spLocks noGrp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Each cell has DNA = Genes</a:t>
            </a:r>
          </a:p>
        </p:txBody>
      </p:sp>
      <p:sp>
        <p:nvSpPr>
          <p:cNvPr id="13316" name="Content Placeholder 2"/>
          <p:cNvSpPr>
            <a:spLocks noGrp="1"/>
          </p:cNvSpPr>
          <p:nvPr>
            <p:ph idx="1"/>
          </p:nvPr>
        </p:nvSpPr>
        <p:spPr>
          <a:xfrm>
            <a:off x="426128" y="1495425"/>
            <a:ext cx="2936197" cy="4286250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dirty="0">
                <a:latin typeface="Arial" charset="0"/>
                <a:cs typeface="Arial" charset="0"/>
              </a:rPr>
              <a:t>Chromosomes are big bundles of DNA in our cells which we can see under a microscope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dirty="0">
                <a:latin typeface="Arial" charset="0"/>
                <a:cs typeface="Arial" charset="0"/>
              </a:rPr>
              <a:t>DNA is long strands of information (the recipe) to make you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dirty="0">
                <a:latin typeface="Arial" charset="0"/>
                <a:cs typeface="Arial" charset="0"/>
              </a:rPr>
              <a:t>DNA information is broken down into genes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dirty="0">
                <a:latin typeface="Arial" charset="0"/>
                <a:cs typeface="Arial" charset="0"/>
              </a:rPr>
              <a:t>Each gene specifies how to make a different part of your cells</a:t>
            </a:r>
          </a:p>
          <a:p>
            <a:pPr marL="0" indent="0" eaLnBrk="1" hangingPunct="1">
              <a:spcBef>
                <a:spcPct val="0"/>
              </a:spcBef>
              <a:buNone/>
            </a:pPr>
            <a:endParaRPr lang="en-US" sz="1600" dirty="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399CB16-00F6-4B45-98A2-1C95857F7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260358"/>
            <a:ext cx="8452070" cy="6337284"/>
          </a:xfrm>
          <a:prstGeom prst="rect">
            <a:avLst/>
          </a:prstGeom>
        </p:spPr>
      </p:pic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/>
          <a:lstStyle/>
          <a:p>
            <a:pPr eaLnBrk="1" hangingPunct="1"/>
            <a:r>
              <a:rPr lang="en-AU">
                <a:latin typeface="Arial" charset="0"/>
                <a:cs typeface="Arial" charset="0"/>
              </a:rPr>
              <a:t>How DNA is packaged in chromosomes:</a:t>
            </a: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2BC86E59-8B6A-446F-86B6-AFF831C83A2E}"/>
              </a:ext>
            </a:extLst>
          </p:cNvPr>
          <p:cNvSpPr/>
          <p:nvPr/>
        </p:nvSpPr>
        <p:spPr>
          <a:xfrm rot="5400000">
            <a:off x="5947483" y="4529672"/>
            <a:ext cx="138529" cy="218341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C6EB8E-07C7-45E8-9FD2-73D317EE8D48}"/>
              </a:ext>
            </a:extLst>
          </p:cNvPr>
          <p:cNvSpPr txBox="1"/>
          <p:nvPr/>
        </p:nvSpPr>
        <p:spPr>
          <a:xfrm>
            <a:off x="4832676" y="5760769"/>
            <a:ext cx="36773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a </a:t>
            </a:r>
            <a:r>
              <a:rPr lang="en-US" sz="1600" dirty="0">
                <a:solidFill>
                  <a:srgbClr val="00AEEF"/>
                </a:solidFill>
              </a:rPr>
              <a:t>GENE</a:t>
            </a:r>
            <a:r>
              <a:rPr lang="en-US" sz="1600" dirty="0">
                <a:solidFill>
                  <a:schemeClr val="bg1"/>
                </a:solidFill>
              </a:rPr>
              <a:t> is a section of DNA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394477D-7428-4AE0-8466-05B6044DBC91}"/>
              </a:ext>
            </a:extLst>
          </p:cNvPr>
          <p:cNvCxnSpPr>
            <a:cxnSpLocks/>
          </p:cNvCxnSpPr>
          <p:nvPr/>
        </p:nvCxnSpPr>
        <p:spPr>
          <a:xfrm flipV="1">
            <a:off x="3230217" y="4681331"/>
            <a:ext cx="964096" cy="228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6D44277C-5603-4321-BE0B-776DC6AD10F4}"/>
              </a:ext>
            </a:extLst>
          </p:cNvPr>
          <p:cNvSpPr txBox="1"/>
          <p:nvPr/>
        </p:nvSpPr>
        <p:spPr>
          <a:xfrm>
            <a:off x="108170" y="4681331"/>
            <a:ext cx="32115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Each chromosome contains a single, VERY long thread of DNA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2"/>
          <p:cNvGrpSpPr>
            <a:grpSpLocks/>
          </p:cNvGrpSpPr>
          <p:nvPr/>
        </p:nvGrpSpPr>
        <p:grpSpPr bwMode="auto">
          <a:xfrm>
            <a:off x="323850" y="319088"/>
            <a:ext cx="1079500" cy="5178425"/>
            <a:chOff x="975" y="527"/>
            <a:chExt cx="680" cy="3262"/>
          </a:xfrm>
        </p:grpSpPr>
        <p:sp>
          <p:nvSpPr>
            <p:cNvPr id="15391" name="Line 3"/>
            <p:cNvSpPr>
              <a:spLocks noChangeShapeType="1"/>
            </p:cNvSpPr>
            <p:nvPr/>
          </p:nvSpPr>
          <p:spPr bwMode="auto">
            <a:xfrm>
              <a:off x="1202" y="835"/>
              <a:ext cx="0" cy="29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 wrap="none">
              <a:spAutoFit/>
            </a:bodyPr>
            <a:lstStyle/>
            <a:p>
              <a:endParaRPr lang="en-AU"/>
            </a:p>
          </p:txBody>
        </p:sp>
        <p:sp>
          <p:nvSpPr>
            <p:cNvPr id="15392" name="Text Box 4"/>
            <p:cNvSpPr txBox="1">
              <a:spLocks noChangeArrowheads="1"/>
            </p:cNvSpPr>
            <p:nvPr/>
          </p:nvSpPr>
          <p:spPr bwMode="auto">
            <a:xfrm>
              <a:off x="975" y="527"/>
              <a:ext cx="680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2200"/>
                <a:t>2.5 m</a:t>
              </a:r>
            </a:p>
          </p:txBody>
        </p:sp>
      </p:grpSp>
      <p:sp>
        <p:nvSpPr>
          <p:cNvPr id="15363" name="Line 11"/>
          <p:cNvSpPr>
            <a:spLocks noChangeShapeType="1"/>
          </p:cNvSpPr>
          <p:nvPr/>
        </p:nvSpPr>
        <p:spPr bwMode="auto">
          <a:xfrm flipV="1">
            <a:off x="288925" y="5497513"/>
            <a:ext cx="8604250" cy="635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en-AU"/>
          </a:p>
        </p:txBody>
      </p:sp>
      <p:grpSp>
        <p:nvGrpSpPr>
          <p:cNvPr id="3" name="Group 15"/>
          <p:cNvGrpSpPr>
            <a:grpSpLocks/>
          </p:cNvGrpSpPr>
          <p:nvPr/>
        </p:nvGrpSpPr>
        <p:grpSpPr bwMode="auto">
          <a:xfrm>
            <a:off x="2916238" y="1685925"/>
            <a:ext cx="1079500" cy="3795713"/>
            <a:chOff x="1882" y="1388"/>
            <a:chExt cx="680" cy="2391"/>
          </a:xfrm>
        </p:grpSpPr>
        <p:grpSp>
          <p:nvGrpSpPr>
            <p:cNvPr id="15384" name="Group 16"/>
            <p:cNvGrpSpPr>
              <a:grpSpLocks/>
            </p:cNvGrpSpPr>
            <p:nvPr/>
          </p:nvGrpSpPr>
          <p:grpSpPr bwMode="auto">
            <a:xfrm>
              <a:off x="1882" y="1671"/>
              <a:ext cx="590" cy="2108"/>
              <a:chOff x="3424" y="754"/>
              <a:chExt cx="726" cy="1497"/>
            </a:xfrm>
          </p:grpSpPr>
          <p:sp>
            <p:nvSpPr>
              <p:cNvPr id="15386" name="Oval 17"/>
              <p:cNvSpPr>
                <a:spLocks noChangeArrowheads="1"/>
              </p:cNvSpPr>
              <p:nvPr/>
            </p:nvSpPr>
            <p:spPr bwMode="auto">
              <a:xfrm>
                <a:off x="3606" y="754"/>
                <a:ext cx="363" cy="363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387" name="Line 18"/>
              <p:cNvSpPr>
                <a:spLocks noChangeShapeType="1"/>
              </p:cNvSpPr>
              <p:nvPr/>
            </p:nvSpPr>
            <p:spPr bwMode="auto">
              <a:xfrm>
                <a:off x="3787" y="1117"/>
                <a:ext cx="0" cy="7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8" name="Line 19"/>
              <p:cNvSpPr>
                <a:spLocks noChangeShapeType="1"/>
              </p:cNvSpPr>
              <p:nvPr/>
            </p:nvSpPr>
            <p:spPr bwMode="auto">
              <a:xfrm flipH="1">
                <a:off x="3470" y="1842"/>
                <a:ext cx="317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9" name="Line 20"/>
              <p:cNvSpPr>
                <a:spLocks noChangeShapeType="1"/>
              </p:cNvSpPr>
              <p:nvPr/>
            </p:nvSpPr>
            <p:spPr bwMode="auto">
              <a:xfrm>
                <a:off x="3788" y="1842"/>
                <a:ext cx="317" cy="40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90" name="Line 21"/>
              <p:cNvSpPr>
                <a:spLocks noChangeShapeType="1"/>
              </p:cNvSpPr>
              <p:nvPr/>
            </p:nvSpPr>
            <p:spPr bwMode="auto">
              <a:xfrm>
                <a:off x="3424" y="1389"/>
                <a:ext cx="72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</p:grpSp>
        <p:sp>
          <p:nvSpPr>
            <p:cNvPr id="15385" name="Text Box 22"/>
            <p:cNvSpPr txBox="1">
              <a:spLocks noChangeArrowheads="1"/>
            </p:cNvSpPr>
            <p:nvPr/>
          </p:nvSpPr>
          <p:spPr bwMode="auto">
            <a:xfrm>
              <a:off x="1882" y="1388"/>
              <a:ext cx="680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2200"/>
                <a:t>1.78 m</a:t>
              </a:r>
            </a:p>
          </p:txBody>
        </p: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6156325" y="1982788"/>
            <a:ext cx="1079500" cy="3506787"/>
            <a:chOff x="3117" y="1575"/>
            <a:chExt cx="680" cy="2209"/>
          </a:xfrm>
        </p:grpSpPr>
        <p:grpSp>
          <p:nvGrpSpPr>
            <p:cNvPr id="15376" name="Group 24"/>
            <p:cNvGrpSpPr>
              <a:grpSpLocks/>
            </p:cNvGrpSpPr>
            <p:nvPr/>
          </p:nvGrpSpPr>
          <p:grpSpPr bwMode="auto">
            <a:xfrm>
              <a:off x="3127" y="1848"/>
              <a:ext cx="590" cy="1936"/>
              <a:chOff x="3334" y="436"/>
              <a:chExt cx="590" cy="1936"/>
            </a:xfrm>
          </p:grpSpPr>
          <p:sp>
            <p:nvSpPr>
              <p:cNvPr id="15378" name="Oval 25"/>
              <p:cNvSpPr>
                <a:spLocks noChangeArrowheads="1"/>
              </p:cNvSpPr>
              <p:nvPr/>
            </p:nvSpPr>
            <p:spPr bwMode="auto">
              <a:xfrm>
                <a:off x="3482" y="436"/>
                <a:ext cx="295" cy="469"/>
              </a:xfrm>
              <a:prstGeom prst="ellipse">
                <a:avLst/>
              </a:prstGeom>
              <a:noFill/>
              <a:ln w="285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15379" name="Line 26"/>
              <p:cNvSpPr>
                <a:spLocks noChangeShapeType="1"/>
              </p:cNvSpPr>
              <p:nvPr/>
            </p:nvSpPr>
            <p:spPr bwMode="auto">
              <a:xfrm>
                <a:off x="3629" y="905"/>
                <a:ext cx="0" cy="93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0" name="Line 27"/>
              <p:cNvSpPr>
                <a:spLocks noChangeShapeType="1"/>
              </p:cNvSpPr>
              <p:nvPr/>
            </p:nvSpPr>
            <p:spPr bwMode="auto">
              <a:xfrm flipH="1">
                <a:off x="3507" y="1888"/>
                <a:ext cx="8" cy="4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1" name="Line 28"/>
              <p:cNvSpPr>
                <a:spLocks noChangeShapeType="1"/>
              </p:cNvSpPr>
              <p:nvPr/>
            </p:nvSpPr>
            <p:spPr bwMode="auto">
              <a:xfrm>
                <a:off x="3742" y="1797"/>
                <a:ext cx="9" cy="5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2" name="Line 29"/>
              <p:cNvSpPr>
                <a:spLocks noChangeShapeType="1"/>
              </p:cNvSpPr>
              <p:nvPr/>
            </p:nvSpPr>
            <p:spPr bwMode="auto">
              <a:xfrm>
                <a:off x="3334" y="1257"/>
                <a:ext cx="5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lang="en-AU"/>
              </a:p>
            </p:txBody>
          </p:sp>
          <p:sp>
            <p:nvSpPr>
              <p:cNvPr id="15383" name="AutoShape 30"/>
              <p:cNvSpPr>
                <a:spLocks noChangeArrowheads="1"/>
              </p:cNvSpPr>
              <p:nvPr/>
            </p:nvSpPr>
            <p:spPr bwMode="auto">
              <a:xfrm>
                <a:off x="3359" y="1389"/>
                <a:ext cx="544" cy="635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15377" name="Text Box 31"/>
            <p:cNvSpPr txBox="1">
              <a:spLocks noChangeArrowheads="1"/>
            </p:cNvSpPr>
            <p:nvPr/>
          </p:nvSpPr>
          <p:spPr bwMode="auto">
            <a:xfrm>
              <a:off x="3117" y="1575"/>
              <a:ext cx="680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2200"/>
                <a:t>1.64 m</a:t>
              </a:r>
            </a:p>
          </p:txBody>
        </p:sp>
      </p:grpSp>
      <p:grpSp>
        <p:nvGrpSpPr>
          <p:cNvPr id="7" name="Group 44"/>
          <p:cNvGrpSpPr>
            <a:grpSpLocks/>
          </p:cNvGrpSpPr>
          <p:nvPr/>
        </p:nvGrpSpPr>
        <p:grpSpPr bwMode="auto">
          <a:xfrm>
            <a:off x="7308850" y="2805113"/>
            <a:ext cx="1079500" cy="2713037"/>
            <a:chOff x="4450" y="2093"/>
            <a:chExt cx="680" cy="1709"/>
          </a:xfrm>
        </p:grpSpPr>
        <p:sp>
          <p:nvSpPr>
            <p:cNvPr id="15374" name="Text Box 10"/>
            <p:cNvSpPr txBox="1">
              <a:spLocks noChangeArrowheads="1"/>
            </p:cNvSpPr>
            <p:nvPr/>
          </p:nvSpPr>
          <p:spPr bwMode="auto">
            <a:xfrm>
              <a:off x="4450" y="2093"/>
              <a:ext cx="680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2200"/>
                <a:t>1.53 m</a:t>
              </a:r>
            </a:p>
          </p:txBody>
        </p:sp>
        <p:pic>
          <p:nvPicPr>
            <p:cNvPr id="15375" name="Picture 35" descr="KylieMinogu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64" y="2341"/>
              <a:ext cx="442" cy="1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Group 43"/>
          <p:cNvGrpSpPr>
            <a:grpSpLocks/>
          </p:cNvGrpSpPr>
          <p:nvPr/>
        </p:nvGrpSpPr>
        <p:grpSpPr bwMode="auto">
          <a:xfrm>
            <a:off x="3690938" y="2190750"/>
            <a:ext cx="2160587" cy="3362325"/>
            <a:chOff x="2325" y="1706"/>
            <a:chExt cx="1361" cy="2118"/>
          </a:xfrm>
        </p:grpSpPr>
        <p:sp>
          <p:nvSpPr>
            <p:cNvPr id="15370" name="Text Box 14"/>
            <p:cNvSpPr txBox="1">
              <a:spLocks noChangeArrowheads="1"/>
            </p:cNvSpPr>
            <p:nvPr/>
          </p:nvSpPr>
          <p:spPr bwMode="auto">
            <a:xfrm>
              <a:off x="2699" y="1706"/>
              <a:ext cx="680" cy="2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AU" sz="2200"/>
                <a:t>1.63 m</a:t>
              </a:r>
            </a:p>
          </p:txBody>
        </p:sp>
        <p:pic>
          <p:nvPicPr>
            <p:cNvPr id="15371" name="Picture 42" descr="Chris_Griffin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25" y="2055"/>
              <a:ext cx="1361" cy="17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369" name="Title 5"/>
          <p:cNvSpPr>
            <a:spLocks noGrp="1"/>
          </p:cNvSpPr>
          <p:nvPr>
            <p:ph type="title"/>
          </p:nvPr>
        </p:nvSpPr>
        <p:spPr>
          <a:xfrm>
            <a:off x="287338" y="457200"/>
            <a:ext cx="8589962" cy="581025"/>
          </a:xfrm>
        </p:spPr>
        <p:txBody>
          <a:bodyPr/>
          <a:lstStyle/>
          <a:p>
            <a:pPr eaLnBrk="1" hangingPunct="1"/>
            <a:r>
              <a:rPr lang="en-US" dirty="0">
                <a:latin typeface="Arial" charset="0"/>
                <a:cs typeface="Arial" charset="0"/>
              </a:rPr>
              <a:t>One cell has 2.5 m of DNA!!!</a:t>
            </a:r>
          </a:p>
        </p:txBody>
      </p:sp>
      <p:sp>
        <p:nvSpPr>
          <p:cNvPr id="37" name="Text Box 36">
            <a:extLst>
              <a:ext uri="{FF2B5EF4-FFF2-40B4-BE49-F238E27FC236}">
                <a16:creationId xmlns:a16="http://schemas.microsoft.com/office/drawing/2014/main" id="{F32C413D-F648-7341-A657-4F2391F41E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8236" y="922279"/>
            <a:ext cx="1079500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AU" sz="2400" dirty="0"/>
              <a:t>2.16m</a:t>
            </a:r>
            <a:r>
              <a:rPr lang="en-AU" sz="2200" dirty="0"/>
              <a:t> m</a:t>
            </a:r>
          </a:p>
        </p:txBody>
      </p:sp>
      <p:pic>
        <p:nvPicPr>
          <p:cNvPr id="12" name="Picture 11" descr="A person in a blue shirt&#10;&#10;Description automatically generated">
            <a:extLst>
              <a:ext uri="{FF2B5EF4-FFF2-40B4-BE49-F238E27FC236}">
                <a16:creationId xmlns:a16="http://schemas.microsoft.com/office/drawing/2014/main" id="{FA1CF91E-E9E0-4F40-A6A5-30E6983DAB1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9298" y="1379051"/>
            <a:ext cx="1929435" cy="409899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empus_template">
  <a:themeElements>
    <a:clrScheme name="Jeans for Genes">
      <a:dk1>
        <a:sysClr val="windowText" lastClr="000000"/>
      </a:dk1>
      <a:lt1>
        <a:srgbClr val="000000"/>
      </a:lt1>
      <a:dk2>
        <a:srgbClr val="4F4C4D"/>
      </a:dk2>
      <a:lt2>
        <a:srgbClr val="FFFFFF"/>
      </a:lt2>
      <a:accent1>
        <a:srgbClr val="0066B3"/>
      </a:accent1>
      <a:accent2>
        <a:srgbClr val="0066B3"/>
      </a:accent2>
      <a:accent3>
        <a:srgbClr val="FF6319"/>
      </a:accent3>
      <a:accent4>
        <a:srgbClr val="FF6319"/>
      </a:accent4>
      <a:accent5>
        <a:srgbClr val="00B9F2"/>
      </a:accent5>
      <a:accent6>
        <a:srgbClr val="00B9F2"/>
      </a:accent6>
      <a:hlink>
        <a:srgbClr val="FF6319"/>
      </a:hlink>
      <a:folHlink>
        <a:srgbClr val="0066B3"/>
      </a:folHlink>
    </a:clrScheme>
    <a:fontScheme name="Jeans for Gene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211534EF907043A86957AC5B417A07" ma:contentTypeVersion="22" ma:contentTypeDescription="Create a new document." ma:contentTypeScope="" ma:versionID="bfbae618c6e73fdd22affabda7cc251c">
  <xsd:schema xmlns:xsd="http://www.w3.org/2001/XMLSchema" xmlns:xs="http://www.w3.org/2001/XMLSchema" xmlns:p="http://schemas.microsoft.com/office/2006/metadata/properties" xmlns:ns2="4e1c3f6d-f330-4b38-8470-28a53cb03e98" xmlns:ns3="d7bcad6c-6ae2-435e-93c4-2fe191b0d32e" xmlns:ns4="0f128179-4f13-45e6-a511-d250026fee2c" xmlns:ns5="http://schemas.microsoft.com/sharepoint/v4" targetNamespace="http://schemas.microsoft.com/office/2006/metadata/properties" ma:root="true" ma:fieldsID="aaf6ab0894046b98fba450077570e0eb" ns2:_="" ns3:_="" ns4:_="" ns5:_="">
    <xsd:import namespace="4e1c3f6d-f330-4b38-8470-28a53cb03e98"/>
    <xsd:import namespace="d7bcad6c-6ae2-435e-93c4-2fe191b0d32e"/>
    <xsd:import namespace="0f128179-4f13-45e6-a511-d250026fee2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lf00c6a0757b42ce933fd18c7cb07629" minOccurs="0"/>
                <xsd:element ref="ns3:TaxCatchAll" minOccurs="0"/>
                <xsd:element ref="ns2:k03fe79c14034bc693308f2009f34a9f" minOccurs="0"/>
                <xsd:element ref="ns2:hea9872cb08b4c23962843dfc538f4f3" minOccurs="0"/>
                <xsd:element ref="ns2:nd0eca8a08154b8b99305ae89cb63cf0" minOccurs="0"/>
                <xsd:element ref="ns4:Summary" minOccurs="0"/>
                <xsd:element ref="ns4:Document_x0020_ID" minOccurs="0"/>
                <xsd:element ref="ns5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e1c3f6d-f330-4b38-8470-28a53cb03e98" elementFormDefault="qualified">
    <xsd:import namespace="http://schemas.microsoft.com/office/2006/documentManagement/types"/>
    <xsd:import namespace="http://schemas.microsoft.com/office/infopath/2007/PartnerControls"/>
    <xsd:element name="lf00c6a0757b42ce933fd18c7cb07629" ma:index="9" ma:taxonomy="true" ma:internalName="lf00c6a0757b42ce933fd18c7cb07629" ma:taxonomyFieldName="Categories0" ma:displayName="Categories" ma:default="915;#Work, Health ＆ Safety|b60e3e79-b770-4593-aa5f-506778025132" ma:fieldId="{5f00c6a0-757b-42ce-933f-d18c7cb07629}" ma:sspId="17167412-0865-4c5c-8134-fedf17596e2f" ma:termSetId="45933cee-64e2-4b2e-9676-abf8edac6fbc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k03fe79c14034bc693308f2009f34a9f" ma:index="12" nillable="true" ma:taxonomy="true" ma:internalName="k03fe79c14034bc693308f2009f34a9f" ma:taxonomyFieldName="Keywords" ma:displayName="Keywords" ma:readOnly="false" ma:default="" ma:fieldId="{403fe79c-1403-4bc6-9330-8f2009f34a9f}" ma:taxonomyMulti="true" ma:sspId="17167412-0865-4c5c-8134-fedf17596e2f" ma:termSetId="43ff43e7-f1af-467e-a273-2e24aa919e5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hea9872cb08b4c23962843dfc538f4f3" ma:index="14" nillable="true" ma:taxonomy="true" ma:internalName="hea9872cb08b4c23962843dfc538f4f3" ma:taxonomyFieldName="Roles" ma:displayName="Roles" ma:readOnly="false" ma:default="" ma:fieldId="{1ea9872c-b08b-4c23-9628-43dfc538f4f3}" ma:taxonomyMulti="true" ma:sspId="17167412-0865-4c5c-8134-fedf17596e2f" ma:termSetId="1f2258f7-697f-46cd-ad1a-61f441741aa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nd0eca8a08154b8b99305ae89cb63cf0" ma:index="16" nillable="true" ma:taxonomy="true" ma:internalName="nd0eca8a08154b8b99305ae89cb63cf0" ma:taxonomyFieldName="Subcategories" ma:displayName="Subcategories" ma:readOnly="false" ma:default="" ma:fieldId="{7d0eca8a-0815-4b8b-9930-5ae89cb63cf0}" ma:taxonomyMulti="true" ma:sspId="17167412-0865-4c5c-8134-fedf17596e2f" ma:termSetId="45933cee-64e2-4b2e-9676-abf8edac6fbc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bcad6c-6ae2-435e-93c4-2fe191b0d32e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06e1a6f8-f5d1-46aa-9d8d-20cf58c6a675}" ma:internalName="TaxCatchAll" ma:showField="CatchAllData" ma:web="f77b68c4-8bfa-4667-86e9-4f0c28972f0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28179-4f13-45e6-a511-d250026fee2c" elementFormDefault="qualified">
    <xsd:import namespace="http://schemas.microsoft.com/office/2006/documentManagement/types"/>
    <xsd:import namespace="http://schemas.microsoft.com/office/infopath/2007/PartnerControls"/>
    <xsd:element name="Summary" ma:index="17" nillable="true" ma:displayName="Summary" ma:internalName="Summary">
      <xsd:simpleType>
        <xsd:restriction base="dms:Note">
          <xsd:maxLength value="255"/>
        </xsd:restriction>
      </xsd:simpleType>
    </xsd:element>
    <xsd:element name="Document_x0020_ID" ma:index="18" nillable="true" ma:displayName="Document ID" ma:internalName="Document_x0020_ID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11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f00c6a0757b42ce933fd18c7cb07629 xmlns="4e1c3f6d-f330-4b38-8470-28a53cb03e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Group Specific</TermName>
          <TermId xmlns="http://schemas.microsoft.com/office/infopath/2007/PartnerControls">11a8c029-91eb-4dd0-9f8c-d9bedf670999</TermId>
        </TermInfo>
      </Terms>
    </lf00c6a0757b42ce933fd18c7cb07629>
    <Document_x0020_ID xmlns="0f128179-4f13-45e6-a511-d250026fee2c" xsi:nil="true"/>
    <hea9872cb08b4c23962843dfc538f4f3 xmlns="4e1c3f6d-f330-4b38-8470-28a53cb03e98">
      <Terms xmlns="http://schemas.microsoft.com/office/infopath/2007/PartnerControls"/>
    </hea9872cb08b4c23962843dfc538f4f3>
    <Summary xmlns="0f128179-4f13-45e6-a511-d250026fee2c" xsi:nil="true"/>
    <nd0eca8a08154b8b99305ae89cb63cf0 xmlns="4e1c3f6d-f330-4b38-8470-28a53cb03e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Marcomms</TermName>
          <TermId xmlns="http://schemas.microsoft.com/office/infopath/2007/PartnerControls">86821c42-5afb-4921-b6da-98ddd4a1186d</TermId>
        </TermInfo>
      </Terms>
    </nd0eca8a08154b8b99305ae89cb63cf0>
    <k03fe79c14034bc693308f2009f34a9f xmlns="4e1c3f6d-f330-4b38-8470-28a53cb03e98">
      <Terms xmlns="http://schemas.microsoft.com/office/infopath/2007/PartnerControls"/>
    </k03fe79c14034bc693308f2009f34a9f>
    <TaxCatchAll xmlns="d7bcad6c-6ae2-435e-93c4-2fe191b0d32e">
      <Value>943</Value>
      <Value>945</Value>
    </TaxCatchAll>
    <IconOverlay xmlns="http://schemas.microsoft.com/sharepoint/v4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11559E-81E2-4BC1-A656-2F38C48D0AA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e1c3f6d-f330-4b38-8470-28a53cb03e98"/>
    <ds:schemaRef ds:uri="d7bcad6c-6ae2-435e-93c4-2fe191b0d32e"/>
    <ds:schemaRef ds:uri="0f128179-4f13-45e6-a511-d250026fee2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09F4CD3-68F6-40B8-81FA-CA3354F73860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schemas.microsoft.com/sharepoint/v4"/>
    <ds:schemaRef ds:uri="http://purl.org/dc/terms/"/>
    <ds:schemaRef ds:uri="0f128179-4f13-45e6-a511-d250026fee2c"/>
    <ds:schemaRef ds:uri="d7bcad6c-6ae2-435e-93c4-2fe191b0d32e"/>
    <ds:schemaRef ds:uri="http://schemas.microsoft.com/office/2006/documentManagement/types"/>
    <ds:schemaRef ds:uri="4e1c3f6d-f330-4b38-8470-28a53cb03e9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C2E8BD21-99B8-409C-92F9-B3D338B12AE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2012_CMRI_PPT_template</Template>
  <TotalTime>4693</TotalTime>
  <Words>608</Words>
  <Application>Microsoft Macintosh PowerPoint</Application>
  <PresentationFormat>On-screen Show (4:3)</PresentationFormat>
  <Paragraphs>91</Paragraphs>
  <Slides>22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Calibri Light</vt:lpstr>
      <vt:lpstr>Courier New</vt:lpstr>
      <vt:lpstr>1_Tempus_template</vt:lpstr>
      <vt:lpstr>Custom Design</vt:lpstr>
      <vt:lpstr>PowerPoint Presentation</vt:lpstr>
      <vt:lpstr>What are ‘genes’?</vt:lpstr>
      <vt:lpstr>Genes ≠ Jeans!</vt:lpstr>
      <vt:lpstr>We all begin as 1 cell that replicates into many</vt:lpstr>
      <vt:lpstr>Each different type of cell has a purpose</vt:lpstr>
      <vt:lpstr>Our bodies contain 37 trillion cells</vt:lpstr>
      <vt:lpstr>Each cell has DNA = Genes</vt:lpstr>
      <vt:lpstr>How DNA is packaged in chromosomes:</vt:lpstr>
      <vt:lpstr>One cell has 2.5 m of DNA!!!</vt:lpstr>
      <vt:lpstr>PowerPoint Presentation</vt:lpstr>
      <vt:lpstr>Humans have 46 chromosomes (23 pairs)</vt:lpstr>
      <vt:lpstr>23 chromosomes from the egg and 23 from the sperm combine to make a human</vt:lpstr>
      <vt:lpstr>PowerPoint Presentation</vt:lpstr>
      <vt:lpstr>PowerPoint Presentation</vt:lpstr>
      <vt:lpstr>PowerPoint Presentation</vt:lpstr>
      <vt:lpstr>This is why Children’s Medical Research Institute exists </vt:lpstr>
      <vt:lpstr>Children’s Medical Research Institute</vt:lpstr>
      <vt:lpstr>Children’s Medical Research Institute</vt:lpstr>
      <vt:lpstr>PowerPoint Presentation</vt:lpstr>
      <vt:lpstr>PowerPoint Presentation</vt:lpstr>
      <vt:lpstr>What does Jeans for Genes do?</vt:lpstr>
      <vt:lpstr>What your school can do to help</vt:lpstr>
    </vt:vector>
  </TitlesOfParts>
  <Company>CMRI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CMRI Powerpoint Slide Template - standard 2018</dc:title>
  <dc:creator>Graham Jagger</dc:creator>
  <cp:keywords/>
  <cp:lastModifiedBy>Graham Jagger</cp:lastModifiedBy>
  <cp:revision>190</cp:revision>
  <dcterms:created xsi:type="dcterms:W3CDTF">2015-04-07T01:28:48Z</dcterms:created>
  <dcterms:modified xsi:type="dcterms:W3CDTF">2019-04-24T02:10:58Z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0x0101004C211534EF907043A86957AC5B417A07</vt:lpwstr>
  </property>
  <property fmtid="{D5CDD505-2E9C-101B-9397-08002B2CF9AE}" pid="3" name="Subcategories">
    <vt:lpwstr>945;#Marcomms|86821c42-5afb-4921-b6da-98ddd4a1186d</vt:lpwstr>
  </property>
  <property fmtid="{D5CDD505-2E9C-101B-9397-08002B2CF9AE}" pid="4" name="Roles">
    <vt:lpwstr/>
  </property>
  <property fmtid="{D5CDD505-2E9C-101B-9397-08002B2CF9AE}" pid="5" name="Categories0">
    <vt:lpwstr>943;#Group Specific|11a8c029-91eb-4dd0-9f8c-d9bedf670999</vt:lpwstr>
  </property>
</Properties>
</file>